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2">
  <p:sldMasterIdLst>
    <p:sldMasterId id="2147483655" r:id="rId1"/>
  </p:sldMasterIdLst>
  <p:notesMasterIdLst>
    <p:notesMasterId r:id="rId37"/>
  </p:notesMasterIdLst>
  <p:handoutMasterIdLst>
    <p:handoutMasterId r:id="rId38"/>
  </p:handoutMasterIdLst>
  <p:sldIdLst>
    <p:sldId id="256" r:id="rId2"/>
    <p:sldId id="592" r:id="rId3"/>
    <p:sldId id="593" r:id="rId4"/>
    <p:sldId id="594" r:id="rId5"/>
    <p:sldId id="595" r:id="rId6"/>
    <p:sldId id="596" r:id="rId7"/>
    <p:sldId id="597" r:id="rId8"/>
    <p:sldId id="598" r:id="rId9"/>
    <p:sldId id="599" r:id="rId10"/>
    <p:sldId id="600" r:id="rId11"/>
    <p:sldId id="601" r:id="rId12"/>
    <p:sldId id="602" r:id="rId13"/>
    <p:sldId id="603" r:id="rId14"/>
    <p:sldId id="604" r:id="rId15"/>
    <p:sldId id="605" r:id="rId16"/>
    <p:sldId id="606" r:id="rId17"/>
    <p:sldId id="607" r:id="rId18"/>
    <p:sldId id="608" r:id="rId19"/>
    <p:sldId id="609" r:id="rId20"/>
    <p:sldId id="610" r:id="rId21"/>
    <p:sldId id="611" r:id="rId22"/>
    <p:sldId id="612" r:id="rId23"/>
    <p:sldId id="539" r:id="rId24"/>
    <p:sldId id="540" r:id="rId25"/>
    <p:sldId id="570" r:id="rId26"/>
    <p:sldId id="573" r:id="rId27"/>
    <p:sldId id="589" r:id="rId28"/>
    <p:sldId id="575" r:id="rId29"/>
    <p:sldId id="576" r:id="rId30"/>
    <p:sldId id="577" r:id="rId31"/>
    <p:sldId id="579" r:id="rId32"/>
    <p:sldId id="580" r:id="rId33"/>
    <p:sldId id="591" r:id="rId34"/>
    <p:sldId id="584" r:id="rId35"/>
    <p:sldId id="585" r:id="rId36"/>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9900"/>
    <a:srgbClr val="3366FF"/>
    <a:srgbClr val="6699FF"/>
    <a:srgbClr val="FFD03B"/>
    <a:srgbClr val="0099FF"/>
    <a:srgbClr val="3399FF"/>
    <a:srgbClr val="99CCFF"/>
    <a:srgbClr val="CC66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509" autoAdjust="0"/>
  </p:normalViewPr>
  <p:slideViewPr>
    <p:cSldViewPr>
      <p:cViewPr varScale="1">
        <p:scale>
          <a:sx n="101" d="100"/>
          <a:sy n="101" d="100"/>
        </p:scale>
        <p:origin x="-96" y="-2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1968"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3" y="3"/>
            <a:ext cx="3038160" cy="465140"/>
          </a:xfrm>
          <a:prstGeom prst="rect">
            <a:avLst/>
          </a:prstGeom>
          <a:noFill/>
          <a:ln w="9525">
            <a:noFill/>
            <a:miter lim="800000"/>
            <a:headEnd/>
            <a:tailEnd/>
          </a:ln>
          <a:effectLst/>
        </p:spPr>
        <p:txBody>
          <a:bodyPr vert="horz" wrap="square" lIns="90986" tIns="45494" rIns="90986" bIns="45494" numCol="1" anchor="t" anchorCtr="0" compatLnSpc="1">
            <a:prstTxWarp prst="textNoShape">
              <a:avLst/>
            </a:prstTxWarp>
          </a:bodyPr>
          <a:lstStyle>
            <a:lvl1pPr defTabSz="909906">
              <a:defRPr sz="1200">
                <a:latin typeface="Arial" charset="0"/>
              </a:defRPr>
            </a:lvl1pPr>
          </a:lstStyle>
          <a:p>
            <a:pPr>
              <a:defRPr/>
            </a:pPr>
            <a:endParaRPr lang="en-US" dirty="0"/>
          </a:p>
        </p:txBody>
      </p:sp>
      <p:sp>
        <p:nvSpPr>
          <p:cNvPr id="22531" name="Rectangle 3"/>
          <p:cNvSpPr>
            <a:spLocks noGrp="1" noChangeArrowheads="1"/>
          </p:cNvSpPr>
          <p:nvPr>
            <p:ph type="dt" sz="quarter" idx="1"/>
          </p:nvPr>
        </p:nvSpPr>
        <p:spPr bwMode="auto">
          <a:xfrm>
            <a:off x="3970636" y="3"/>
            <a:ext cx="3038160" cy="465140"/>
          </a:xfrm>
          <a:prstGeom prst="rect">
            <a:avLst/>
          </a:prstGeom>
          <a:noFill/>
          <a:ln w="9525">
            <a:noFill/>
            <a:miter lim="800000"/>
            <a:headEnd/>
            <a:tailEnd/>
          </a:ln>
          <a:effectLst/>
        </p:spPr>
        <p:txBody>
          <a:bodyPr vert="horz" wrap="square" lIns="90986" tIns="45494" rIns="90986" bIns="45494" numCol="1" anchor="t" anchorCtr="0" compatLnSpc="1">
            <a:prstTxWarp prst="textNoShape">
              <a:avLst/>
            </a:prstTxWarp>
          </a:bodyPr>
          <a:lstStyle>
            <a:lvl1pPr algn="r" defTabSz="909906">
              <a:defRPr sz="1200">
                <a:latin typeface="Arial" charset="0"/>
              </a:defRPr>
            </a:lvl1pPr>
          </a:lstStyle>
          <a:p>
            <a:pPr>
              <a:defRPr/>
            </a:pPr>
            <a:endParaRPr lang="en-US" dirty="0"/>
          </a:p>
        </p:txBody>
      </p:sp>
      <p:sp>
        <p:nvSpPr>
          <p:cNvPr id="22532" name="Rectangle 4"/>
          <p:cNvSpPr>
            <a:spLocks noGrp="1" noChangeArrowheads="1"/>
          </p:cNvSpPr>
          <p:nvPr>
            <p:ph type="ftr" sz="quarter" idx="2"/>
          </p:nvPr>
        </p:nvSpPr>
        <p:spPr bwMode="auto">
          <a:xfrm>
            <a:off x="3" y="8829662"/>
            <a:ext cx="3038160" cy="465140"/>
          </a:xfrm>
          <a:prstGeom prst="rect">
            <a:avLst/>
          </a:prstGeom>
          <a:noFill/>
          <a:ln w="9525">
            <a:noFill/>
            <a:miter lim="800000"/>
            <a:headEnd/>
            <a:tailEnd/>
          </a:ln>
          <a:effectLst/>
        </p:spPr>
        <p:txBody>
          <a:bodyPr vert="horz" wrap="square" lIns="90986" tIns="45494" rIns="90986" bIns="45494" numCol="1" anchor="b" anchorCtr="0" compatLnSpc="1">
            <a:prstTxWarp prst="textNoShape">
              <a:avLst/>
            </a:prstTxWarp>
          </a:bodyPr>
          <a:lstStyle>
            <a:lvl1pPr defTabSz="909906">
              <a:defRPr sz="1200">
                <a:latin typeface="Arial" charset="0"/>
              </a:defRPr>
            </a:lvl1pPr>
          </a:lstStyle>
          <a:p>
            <a:pPr>
              <a:defRPr/>
            </a:pPr>
            <a:endParaRPr lang="en-US" dirty="0"/>
          </a:p>
        </p:txBody>
      </p:sp>
      <p:sp>
        <p:nvSpPr>
          <p:cNvPr id="22533" name="Rectangle 5"/>
          <p:cNvSpPr>
            <a:spLocks noGrp="1" noChangeArrowheads="1"/>
          </p:cNvSpPr>
          <p:nvPr>
            <p:ph type="sldNum" sz="quarter" idx="3"/>
          </p:nvPr>
        </p:nvSpPr>
        <p:spPr bwMode="auto">
          <a:xfrm>
            <a:off x="3970636" y="8829662"/>
            <a:ext cx="3038160" cy="465140"/>
          </a:xfrm>
          <a:prstGeom prst="rect">
            <a:avLst/>
          </a:prstGeom>
          <a:noFill/>
          <a:ln w="9525">
            <a:noFill/>
            <a:miter lim="800000"/>
            <a:headEnd/>
            <a:tailEnd/>
          </a:ln>
          <a:effectLst/>
        </p:spPr>
        <p:txBody>
          <a:bodyPr vert="horz" wrap="square" lIns="90986" tIns="45494" rIns="90986" bIns="45494" numCol="1" anchor="b" anchorCtr="0" compatLnSpc="1">
            <a:prstTxWarp prst="textNoShape">
              <a:avLst/>
            </a:prstTxWarp>
          </a:bodyPr>
          <a:lstStyle>
            <a:lvl1pPr algn="r" defTabSz="909906">
              <a:defRPr sz="1200">
                <a:latin typeface="Arial" charset="0"/>
              </a:defRPr>
            </a:lvl1pPr>
          </a:lstStyle>
          <a:p>
            <a:pPr>
              <a:defRPr/>
            </a:pPr>
            <a:fld id="{F0150A85-1F59-4738-AEAE-51564C69EF2C}" type="slidenum">
              <a:rPr lang="en-US"/>
              <a:pPr>
                <a:defRPr/>
              </a:pPr>
              <a:t>‹#›</a:t>
            </a:fld>
            <a:endParaRPr lang="en-US" dirty="0"/>
          </a:p>
        </p:txBody>
      </p:sp>
    </p:spTree>
    <p:extLst>
      <p:ext uri="{BB962C8B-B14F-4D97-AF65-F5344CB8AC3E}">
        <p14:creationId xmlns:p14="http://schemas.microsoft.com/office/powerpoint/2010/main" val="239220102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3" y="3"/>
            <a:ext cx="3038160" cy="465140"/>
          </a:xfrm>
          <a:prstGeom prst="rect">
            <a:avLst/>
          </a:prstGeom>
          <a:noFill/>
          <a:ln w="9525">
            <a:noFill/>
            <a:miter lim="800000"/>
            <a:headEnd/>
            <a:tailEnd/>
          </a:ln>
          <a:effectLst/>
        </p:spPr>
        <p:txBody>
          <a:bodyPr vert="horz" wrap="square" lIns="90986" tIns="45494" rIns="90986" bIns="45494" numCol="1" anchor="t" anchorCtr="0" compatLnSpc="1">
            <a:prstTxWarp prst="textNoShape">
              <a:avLst/>
            </a:prstTxWarp>
          </a:bodyPr>
          <a:lstStyle>
            <a:lvl1pPr defTabSz="909906">
              <a:defRPr sz="1200">
                <a:latin typeface="Arial" charset="0"/>
              </a:defRPr>
            </a:lvl1pPr>
          </a:lstStyle>
          <a:p>
            <a:pPr>
              <a:defRPr/>
            </a:pPr>
            <a:endParaRPr lang="en-US" dirty="0"/>
          </a:p>
        </p:txBody>
      </p:sp>
      <p:sp>
        <p:nvSpPr>
          <p:cNvPr id="21507" name="Rectangle 3"/>
          <p:cNvSpPr>
            <a:spLocks noGrp="1" noChangeArrowheads="1"/>
          </p:cNvSpPr>
          <p:nvPr>
            <p:ph type="dt" idx="1"/>
          </p:nvPr>
        </p:nvSpPr>
        <p:spPr bwMode="auto">
          <a:xfrm>
            <a:off x="3970636" y="3"/>
            <a:ext cx="3038160" cy="465140"/>
          </a:xfrm>
          <a:prstGeom prst="rect">
            <a:avLst/>
          </a:prstGeom>
          <a:noFill/>
          <a:ln w="9525">
            <a:noFill/>
            <a:miter lim="800000"/>
            <a:headEnd/>
            <a:tailEnd/>
          </a:ln>
          <a:effectLst/>
        </p:spPr>
        <p:txBody>
          <a:bodyPr vert="horz" wrap="square" lIns="90986" tIns="45494" rIns="90986" bIns="45494" numCol="1" anchor="t" anchorCtr="0" compatLnSpc="1">
            <a:prstTxWarp prst="textNoShape">
              <a:avLst/>
            </a:prstTxWarp>
          </a:bodyPr>
          <a:lstStyle>
            <a:lvl1pPr algn="r" defTabSz="909906">
              <a:defRPr sz="1200">
                <a:latin typeface="Arial" charset="0"/>
              </a:defRPr>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701363" y="4416430"/>
            <a:ext cx="5607678" cy="4183060"/>
          </a:xfrm>
          <a:prstGeom prst="rect">
            <a:avLst/>
          </a:prstGeom>
          <a:noFill/>
          <a:ln w="9525">
            <a:noFill/>
            <a:miter lim="800000"/>
            <a:headEnd/>
            <a:tailEnd/>
          </a:ln>
          <a:effectLst/>
        </p:spPr>
        <p:txBody>
          <a:bodyPr vert="horz" wrap="square" lIns="90986" tIns="45494" rIns="90986" bIns="4549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3" y="8829662"/>
            <a:ext cx="3038160" cy="465140"/>
          </a:xfrm>
          <a:prstGeom prst="rect">
            <a:avLst/>
          </a:prstGeom>
          <a:noFill/>
          <a:ln w="9525">
            <a:noFill/>
            <a:miter lim="800000"/>
            <a:headEnd/>
            <a:tailEnd/>
          </a:ln>
          <a:effectLst/>
        </p:spPr>
        <p:txBody>
          <a:bodyPr vert="horz" wrap="square" lIns="90986" tIns="45494" rIns="90986" bIns="45494" numCol="1" anchor="b" anchorCtr="0" compatLnSpc="1">
            <a:prstTxWarp prst="textNoShape">
              <a:avLst/>
            </a:prstTxWarp>
          </a:bodyPr>
          <a:lstStyle>
            <a:lvl1pPr defTabSz="909906">
              <a:defRPr sz="1200">
                <a:latin typeface="Arial" charset="0"/>
              </a:defRPr>
            </a:lvl1pPr>
          </a:lstStyle>
          <a:p>
            <a:pPr>
              <a:defRPr/>
            </a:pPr>
            <a:endParaRPr lang="en-US" dirty="0"/>
          </a:p>
        </p:txBody>
      </p:sp>
      <p:sp>
        <p:nvSpPr>
          <p:cNvPr id="21511" name="Rectangle 7"/>
          <p:cNvSpPr>
            <a:spLocks noGrp="1" noChangeArrowheads="1"/>
          </p:cNvSpPr>
          <p:nvPr>
            <p:ph type="sldNum" sz="quarter" idx="5"/>
          </p:nvPr>
        </p:nvSpPr>
        <p:spPr bwMode="auto">
          <a:xfrm>
            <a:off x="3970636" y="8829662"/>
            <a:ext cx="3038160" cy="465140"/>
          </a:xfrm>
          <a:prstGeom prst="rect">
            <a:avLst/>
          </a:prstGeom>
          <a:noFill/>
          <a:ln w="9525">
            <a:noFill/>
            <a:miter lim="800000"/>
            <a:headEnd/>
            <a:tailEnd/>
          </a:ln>
          <a:effectLst/>
        </p:spPr>
        <p:txBody>
          <a:bodyPr vert="horz" wrap="square" lIns="90986" tIns="45494" rIns="90986" bIns="45494" numCol="1" anchor="b" anchorCtr="0" compatLnSpc="1">
            <a:prstTxWarp prst="textNoShape">
              <a:avLst/>
            </a:prstTxWarp>
          </a:bodyPr>
          <a:lstStyle>
            <a:lvl1pPr algn="r" defTabSz="909906">
              <a:defRPr sz="1200">
                <a:latin typeface="Arial" charset="0"/>
              </a:defRPr>
            </a:lvl1pPr>
          </a:lstStyle>
          <a:p>
            <a:pPr>
              <a:defRPr/>
            </a:pPr>
            <a:fld id="{CBA5459A-F2D2-43A0-AD5B-36CF31EDB5A7}" type="slidenum">
              <a:rPr lang="en-US"/>
              <a:pPr>
                <a:defRPr/>
              </a:pPr>
              <a:t>‹#›</a:t>
            </a:fld>
            <a:endParaRPr lang="en-US" dirty="0"/>
          </a:p>
        </p:txBody>
      </p:sp>
    </p:spTree>
    <p:extLst>
      <p:ext uri="{BB962C8B-B14F-4D97-AF65-F5344CB8AC3E}">
        <p14:creationId xmlns:p14="http://schemas.microsoft.com/office/powerpoint/2010/main" val="207733293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167281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722826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9130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303208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980854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A5459A-F2D2-43A0-AD5B-36CF31EDB5A7}" type="slidenum">
              <a:rPr lang="en-US" smtClean="0"/>
              <a:pPr>
                <a:defRPr/>
              </a:pPr>
              <a:t>24</a:t>
            </a:fld>
            <a:endParaRPr lang="en-US"/>
          </a:p>
        </p:txBody>
      </p:sp>
    </p:spTree>
    <p:extLst>
      <p:ext uri="{BB962C8B-B14F-4D97-AF65-F5344CB8AC3E}">
        <p14:creationId xmlns:p14="http://schemas.microsoft.com/office/powerpoint/2010/main" val="636929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307103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0020DF-E944-4D24-B426-5A08D00F3261}" type="slidenum">
              <a:rPr lang="en-US" smtClean="0"/>
              <a:pPr/>
              <a:t>27</a:t>
            </a:fld>
            <a:endParaRPr lang="en-US"/>
          </a:p>
        </p:txBody>
      </p:sp>
    </p:spTree>
    <p:extLst>
      <p:ext uri="{BB962C8B-B14F-4D97-AF65-F5344CB8AC3E}">
        <p14:creationId xmlns:p14="http://schemas.microsoft.com/office/powerpoint/2010/main" val="738239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336BE10-AFB7-4D64-895C-AB9B235EFE14}" type="slidenum">
              <a:rPr lang="en-US" smtClean="0"/>
              <a:pPr/>
              <a:t>28</a:t>
            </a:fld>
            <a:endParaRPr lang="en-US" dirty="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066124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409185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864038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A5459A-F2D2-43A0-AD5B-36CF31EDB5A7}" type="slidenum">
              <a:rPr lang="en-US" smtClean="0"/>
              <a:pPr>
                <a:defRPr/>
              </a:pPr>
              <a:t>6</a:t>
            </a:fld>
            <a:endParaRPr lang="en-US"/>
          </a:p>
        </p:txBody>
      </p:sp>
    </p:spTree>
    <p:extLst>
      <p:ext uri="{BB962C8B-B14F-4D97-AF65-F5344CB8AC3E}">
        <p14:creationId xmlns:p14="http://schemas.microsoft.com/office/powerpoint/2010/main" val="2567319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785299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881357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8583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639370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0164617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US" dirty="0"/>
          </a:p>
        </p:txBody>
      </p:sp>
      <p:sp>
        <p:nvSpPr>
          <p:cNvPr id="5"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US" dirty="0"/>
          </a:p>
        </p:txBody>
      </p:sp>
      <p:pic>
        <p:nvPicPr>
          <p:cNvPr id="6" name="Picture 41" descr="edrlogo_small"/>
          <p:cNvPicPr>
            <a:picLocks noChangeAspect="1" noChangeArrowheads="1"/>
          </p:cNvPicPr>
          <p:nvPr userDrawn="1"/>
        </p:nvPicPr>
        <p:blipFill>
          <a:blip r:embed="rId2" cstate="print"/>
          <a:srcRect/>
          <a:stretch>
            <a:fillRect/>
          </a:stretch>
        </p:blipFill>
        <p:spPr bwMode="auto">
          <a:xfrm>
            <a:off x="7620000" y="3654425"/>
            <a:ext cx="1127125" cy="993775"/>
          </a:xfrm>
          <a:prstGeom prst="rect">
            <a:avLst/>
          </a:prstGeom>
          <a:noFill/>
          <a:ln w="9525" algn="in">
            <a:noFill/>
            <a:miter lim="800000"/>
            <a:headEnd/>
            <a:tailEnd/>
          </a:ln>
        </p:spPr>
      </p:pic>
      <p:sp>
        <p:nvSpPr>
          <p:cNvPr id="7" name="Text Box 42"/>
          <p:cNvSpPr txBox="1">
            <a:spLocks noChangeArrowheads="1"/>
          </p:cNvSpPr>
          <p:nvPr userDrawn="1"/>
        </p:nvSpPr>
        <p:spPr bwMode="auto">
          <a:xfrm>
            <a:off x="7451725" y="3084513"/>
            <a:ext cx="184150" cy="366712"/>
          </a:xfrm>
          <a:prstGeom prst="rect">
            <a:avLst/>
          </a:prstGeom>
          <a:noFill/>
          <a:ln w="9525">
            <a:noFill/>
            <a:miter lim="800000"/>
            <a:headEnd/>
            <a:tailEnd/>
          </a:ln>
          <a:effectLst/>
        </p:spPr>
        <p:txBody>
          <a:bodyPr wrap="none">
            <a:spAutoFit/>
          </a:bodyPr>
          <a:lstStyle/>
          <a:p>
            <a:pPr>
              <a:defRPr/>
            </a:pPr>
            <a:endParaRPr lang="en-US" sz="1800" dirty="0"/>
          </a:p>
        </p:txBody>
      </p:sp>
      <p:sp>
        <p:nvSpPr>
          <p:cNvPr id="8" name="Text Box 50"/>
          <p:cNvSpPr txBox="1">
            <a:spLocks noChangeArrowheads="1"/>
          </p:cNvSpPr>
          <p:nvPr userDrawn="1"/>
        </p:nvSpPr>
        <p:spPr bwMode="auto">
          <a:xfrm>
            <a:off x="7451725" y="4864100"/>
            <a:ext cx="1692275" cy="774700"/>
          </a:xfrm>
          <a:prstGeom prst="rect">
            <a:avLst/>
          </a:prstGeom>
          <a:noFill/>
          <a:ln w="9525">
            <a:noFill/>
            <a:miter lim="800000"/>
            <a:headEnd/>
            <a:tailEnd/>
          </a:ln>
          <a:effectLst/>
        </p:spPr>
        <p:txBody>
          <a:bodyPr>
            <a:spAutoFit/>
          </a:bodyPr>
          <a:lstStyle/>
          <a:p>
            <a:pPr>
              <a:tabLst>
                <a:tab pos="122238" algn="l"/>
              </a:tabLst>
              <a:defRPr/>
            </a:pPr>
            <a:r>
              <a:rPr lang="en-US" sz="900" dirty="0">
                <a:latin typeface="Trebuchet MS" pitchFamily="34" charset="0"/>
              </a:rPr>
              <a:t>The Florida Legislature</a:t>
            </a:r>
          </a:p>
          <a:p>
            <a:pPr>
              <a:tabLst>
                <a:tab pos="122238" algn="l"/>
              </a:tabLst>
              <a:defRPr/>
            </a:pPr>
            <a:r>
              <a:rPr lang="en-US" sz="900" dirty="0">
                <a:latin typeface="Trebuchet MS" pitchFamily="34" charset="0"/>
              </a:rPr>
              <a:t>Office of Economic and 	    Demographic Research</a:t>
            </a:r>
          </a:p>
          <a:p>
            <a:pPr>
              <a:tabLst>
                <a:tab pos="122238" algn="l"/>
              </a:tabLst>
              <a:defRPr/>
            </a:pPr>
            <a:r>
              <a:rPr lang="en-US" sz="900" dirty="0">
                <a:latin typeface="Trebuchet MS" pitchFamily="34" charset="0"/>
              </a:rPr>
              <a:t>850.487.1402</a:t>
            </a:r>
          </a:p>
          <a:p>
            <a:pPr>
              <a:tabLst>
                <a:tab pos="122238" algn="l"/>
              </a:tabLst>
              <a:defRPr/>
            </a:pPr>
            <a:r>
              <a:rPr lang="en-US" sz="900" dirty="0">
                <a:latin typeface="Trebuchet MS" pitchFamily="34" charset="0"/>
              </a:rPr>
              <a:t>http://edr.state.fl.us</a:t>
            </a:r>
          </a:p>
        </p:txBody>
      </p:sp>
      <p:sp>
        <p:nvSpPr>
          <p:cNvPr id="9" name="Text Box 52"/>
          <p:cNvSpPr txBox="1">
            <a:spLocks noChangeArrowheads="1"/>
          </p:cNvSpPr>
          <p:nvPr userDrawn="1"/>
        </p:nvSpPr>
        <p:spPr bwMode="auto">
          <a:xfrm>
            <a:off x="7451725" y="3276600"/>
            <a:ext cx="1692275" cy="228600"/>
          </a:xfrm>
          <a:prstGeom prst="rect">
            <a:avLst/>
          </a:prstGeom>
          <a:noFill/>
          <a:ln w="9525">
            <a:noFill/>
            <a:miter lim="800000"/>
            <a:headEnd/>
            <a:tailEnd/>
          </a:ln>
          <a:effectLst/>
        </p:spPr>
        <p:txBody>
          <a:bodyPr>
            <a:spAutoFit/>
          </a:bodyPr>
          <a:lstStyle/>
          <a:p>
            <a:pPr>
              <a:tabLst>
                <a:tab pos="122238" algn="l"/>
              </a:tabLst>
              <a:defRPr/>
            </a:pPr>
            <a:r>
              <a:rPr lang="en-US" sz="900" dirty="0">
                <a:latin typeface="Trebuchet MS" pitchFamily="34" charset="0"/>
              </a:rPr>
              <a:t>Presented by:</a:t>
            </a:r>
          </a:p>
        </p:txBody>
      </p:sp>
      <p:sp>
        <p:nvSpPr>
          <p:cNvPr id="12291" name="Rectangle 3"/>
          <p:cNvSpPr>
            <a:spLocks noGrp="1" noChangeArrowheads="1"/>
          </p:cNvSpPr>
          <p:nvPr>
            <p:ph type="ctrTitle"/>
          </p:nvPr>
        </p:nvSpPr>
        <p:spPr>
          <a:xfrm>
            <a:off x="315913" y="466725"/>
            <a:ext cx="6781800" cy="2133600"/>
          </a:xfrm>
        </p:spPr>
        <p:txBody>
          <a:bodyPr/>
          <a:lstStyle>
            <a:lvl1pPr algn="r">
              <a:defRPr sz="4800"/>
            </a:lvl1pPr>
          </a:lstStyle>
          <a:p>
            <a:endParaRPr lang="en-US" altLang="en-US"/>
          </a:p>
        </p:txBody>
      </p:sp>
      <p:sp>
        <p:nvSpPr>
          <p:cNvPr id="1229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endParaRPr lang="en-US" altLang="en-US"/>
          </a:p>
        </p:txBody>
      </p:sp>
    </p:spTree>
  </p:cSld>
  <p:clrMapOvr>
    <a:masterClrMapping/>
  </p:clrMapOvr>
  <p:transition spd="med">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sz="1400"/>
            </a:lvl1pPr>
          </a:lstStyle>
          <a:p>
            <a:pPr>
              <a:defRPr/>
            </a:pPr>
            <a:r>
              <a:rPr lang="en-US" altLang="en-US" smtClean="0"/>
              <a:t/>
            </a:r>
            <a:br>
              <a:rPr lang="en-US" altLang="en-US" smtClean="0"/>
            </a:br>
            <a:fld id="{5CB21396-218C-46ED-9ED9-0377615066F8}" type="slidenum">
              <a:rPr lang="en-US" altLang="en-US" smtClean="0"/>
              <a:pPr>
                <a:defRPr/>
              </a:pPr>
              <a:t>‹#›</a:t>
            </a:fld>
            <a:endParaRPr lang="en-US" altLang="en-US" dirty="0"/>
          </a:p>
        </p:txBody>
      </p:sp>
    </p:spTree>
  </p:cSld>
  <p:clrMapOvr>
    <a:masterClrMapping/>
  </p:clrMapOvr>
  <p:transition spd="med">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sz="1400"/>
            </a:lvl1pPr>
          </a:lstStyle>
          <a:p>
            <a:pPr>
              <a:defRPr/>
            </a:pPr>
            <a:r>
              <a:rPr lang="en-US" altLang="en-US" smtClean="0"/>
              <a:t/>
            </a:r>
            <a:br>
              <a:rPr lang="en-US" altLang="en-US" smtClean="0"/>
            </a:br>
            <a:fld id="{0D6A9186-A280-4FF4-B2A2-562B314E75E7}" type="slidenum">
              <a:rPr lang="en-US" altLang="en-US" smtClean="0"/>
              <a:pPr>
                <a:defRPr/>
              </a:pPr>
              <a:t>‹#›</a:t>
            </a:fld>
            <a:endParaRPr lang="en-US" altLang="en-US" dirty="0"/>
          </a:p>
        </p:txBody>
      </p:sp>
    </p:spTree>
  </p:cSld>
  <p:clrMapOvr>
    <a:masterClrMapping/>
  </p:clrMapOvr>
  <p:transition spd="med">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52600"/>
            <a:ext cx="8229600" cy="4411663"/>
          </a:xfrm>
        </p:spPr>
        <p:txBody>
          <a:bodyPr/>
          <a:lstStyle/>
          <a:p>
            <a:pPr lvl="0"/>
            <a:endParaRPr lang="en-US" noProof="0" dirty="0" smtClean="0"/>
          </a:p>
        </p:txBody>
      </p:sp>
      <p:sp>
        <p:nvSpPr>
          <p:cNvPr id="4" name="Rectangle 7"/>
          <p:cNvSpPr>
            <a:spLocks noGrp="1" noChangeArrowheads="1"/>
          </p:cNvSpPr>
          <p:nvPr>
            <p:ph type="sldNum" sz="quarter" idx="10"/>
          </p:nvPr>
        </p:nvSpPr>
        <p:spPr>
          <a:ln/>
        </p:spPr>
        <p:txBody>
          <a:bodyPr/>
          <a:lstStyle>
            <a:lvl1pPr>
              <a:defRPr sz="1400"/>
            </a:lvl1pPr>
          </a:lstStyle>
          <a:p>
            <a:pPr>
              <a:defRPr/>
            </a:pPr>
            <a:r>
              <a:rPr lang="en-US" altLang="en-US" smtClean="0"/>
              <a:t/>
            </a:r>
            <a:br>
              <a:rPr lang="en-US" altLang="en-US" smtClean="0"/>
            </a:br>
            <a:fld id="{268C6314-2754-40CE-A610-9ED4BD06A148}" type="slidenum">
              <a:rPr lang="en-US" altLang="en-US" smtClean="0"/>
              <a:pPr>
                <a:defRPr/>
              </a:pPr>
              <a:t>‹#›</a:t>
            </a:fld>
            <a:endParaRPr lang="en-US" altLang="en-US" dirty="0"/>
          </a:p>
        </p:txBody>
      </p:sp>
    </p:spTree>
  </p:cSld>
  <p:clrMapOvr>
    <a:masterClrMapping/>
  </p:clrMapOvr>
  <p:transition spd="med">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752600"/>
            <a:ext cx="4038600" cy="2128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52600"/>
            <a:ext cx="4038600" cy="2128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033838"/>
            <a:ext cx="8229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0"/>
          </p:nvPr>
        </p:nvSpPr>
        <p:spPr>
          <a:ln/>
        </p:spPr>
        <p:txBody>
          <a:bodyPr/>
          <a:lstStyle>
            <a:lvl1pPr>
              <a:defRPr sz="1400"/>
            </a:lvl1pPr>
          </a:lstStyle>
          <a:p>
            <a:pPr>
              <a:defRPr/>
            </a:pPr>
            <a:r>
              <a:rPr lang="en-US" altLang="en-US" smtClean="0"/>
              <a:t/>
            </a:r>
            <a:br>
              <a:rPr lang="en-US" altLang="en-US" smtClean="0"/>
            </a:br>
            <a:fld id="{AF16C0D8-4BBB-4B22-B77C-70A557834BC3}" type="slidenum">
              <a:rPr lang="en-US" altLang="en-US" smtClean="0"/>
              <a:pPr>
                <a:defRPr/>
              </a:pPr>
              <a:t>‹#›</a:t>
            </a:fld>
            <a:endParaRPr lang="en-US" altLang="en-US" dirty="0"/>
          </a:p>
        </p:txBody>
      </p:sp>
    </p:spTree>
  </p:cSld>
  <p:clrMapOvr>
    <a:masterClrMapping/>
  </p:clrMapOvr>
  <p:transition spd="med">
    <p:fade thruBlk="1"/>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8229600" cy="2128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033838"/>
            <a:ext cx="8229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sz="1400"/>
            </a:lvl1pPr>
          </a:lstStyle>
          <a:p>
            <a:pPr>
              <a:defRPr/>
            </a:pPr>
            <a:r>
              <a:rPr lang="en-US" altLang="en-US" smtClean="0"/>
              <a:t/>
            </a:r>
            <a:br>
              <a:rPr lang="en-US" altLang="en-US" smtClean="0"/>
            </a:br>
            <a:fld id="{2D00D793-0C46-4D84-BA2E-38203C57BBBD}" type="slidenum">
              <a:rPr lang="en-US" altLang="en-US" smtClean="0"/>
              <a:pPr>
                <a:defRPr/>
              </a:pPr>
              <a:t>‹#›</a:t>
            </a:fld>
            <a:endParaRPr lang="en-US" altLang="en-US" dirty="0"/>
          </a:p>
        </p:txBody>
      </p:sp>
    </p:spTree>
  </p:cSld>
  <p:clrMapOvr>
    <a:masterClrMapping/>
  </p:clrMapOvr>
  <p:transition spd="med">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sz="1400"/>
            </a:lvl1pPr>
          </a:lstStyle>
          <a:p>
            <a:pPr>
              <a:defRPr/>
            </a:pPr>
            <a:r>
              <a:rPr lang="en-US" altLang="en-US" smtClean="0"/>
              <a:t/>
            </a:r>
            <a:br>
              <a:rPr lang="en-US" altLang="en-US" smtClean="0"/>
            </a:br>
            <a:fld id="{4D3E4C4F-2CC2-4E73-9376-FECE1B5A54E8}" type="slidenum">
              <a:rPr lang="en-US" altLang="en-US" smtClean="0"/>
              <a:pPr>
                <a:defRPr/>
              </a:pPr>
              <a:t>‹#›</a:t>
            </a:fld>
            <a:endParaRPr lang="en-US" altLang="en-US" dirty="0"/>
          </a:p>
        </p:txBody>
      </p:sp>
    </p:spTree>
  </p:cSld>
  <p:clrMapOvr>
    <a:masterClrMapping/>
  </p:clrMapOvr>
  <p:transition spd="med">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sz="1400"/>
            </a:lvl1pPr>
          </a:lstStyle>
          <a:p>
            <a:pPr>
              <a:defRPr/>
            </a:pPr>
            <a:r>
              <a:rPr lang="en-US" altLang="en-US" smtClean="0"/>
              <a:t/>
            </a:r>
            <a:br>
              <a:rPr lang="en-US" altLang="en-US" smtClean="0"/>
            </a:br>
            <a:fld id="{0A39D04F-987D-4293-BB74-E6AE2091F6DF}" type="slidenum">
              <a:rPr lang="en-US" altLang="en-US" smtClean="0"/>
              <a:pPr>
                <a:defRPr/>
              </a:pPr>
              <a:t>‹#›</a:t>
            </a:fld>
            <a:endParaRPr lang="en-US" altLang="en-US" dirty="0"/>
          </a:p>
        </p:txBody>
      </p:sp>
    </p:spTree>
  </p:cSld>
  <p:clrMapOvr>
    <a:masterClrMapping/>
  </p:clrMapOvr>
  <p:transition spd="med">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sz="1400"/>
            </a:lvl1pPr>
          </a:lstStyle>
          <a:p>
            <a:pPr>
              <a:defRPr/>
            </a:pPr>
            <a:r>
              <a:rPr lang="en-US" altLang="en-US" smtClean="0"/>
              <a:t/>
            </a:r>
            <a:br>
              <a:rPr lang="en-US" altLang="en-US" smtClean="0"/>
            </a:br>
            <a:fld id="{8F207599-46C5-46B0-9941-BAF3CC266941}" type="slidenum">
              <a:rPr lang="en-US" altLang="en-US" smtClean="0"/>
              <a:pPr>
                <a:defRPr/>
              </a:pPr>
              <a:t>‹#›</a:t>
            </a:fld>
            <a:endParaRPr lang="en-US" altLang="en-US" dirty="0"/>
          </a:p>
        </p:txBody>
      </p:sp>
    </p:spTree>
  </p:cSld>
  <p:clrMapOvr>
    <a:masterClrMapping/>
  </p:clrMapOvr>
  <p:transition spd="med">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sz="1400"/>
            </a:lvl1pPr>
          </a:lstStyle>
          <a:p>
            <a:pPr>
              <a:defRPr/>
            </a:pPr>
            <a:r>
              <a:rPr lang="en-US" altLang="en-US" smtClean="0"/>
              <a:t/>
            </a:r>
            <a:br>
              <a:rPr lang="en-US" altLang="en-US" smtClean="0"/>
            </a:br>
            <a:fld id="{F7F47E53-F1F5-41A6-BA65-B31D5873BDC5}" type="slidenum">
              <a:rPr lang="en-US" altLang="en-US" smtClean="0"/>
              <a:pPr>
                <a:defRPr/>
              </a:pPr>
              <a:t>‹#›</a:t>
            </a:fld>
            <a:endParaRPr lang="en-US" altLang="en-US" dirty="0"/>
          </a:p>
        </p:txBody>
      </p:sp>
    </p:spTree>
  </p:cSld>
  <p:clrMapOvr>
    <a:masterClrMapping/>
  </p:clrMapOvr>
  <p:transition spd="med">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sz="1400"/>
            </a:lvl1pPr>
          </a:lstStyle>
          <a:p>
            <a:pPr>
              <a:defRPr/>
            </a:pPr>
            <a:r>
              <a:rPr lang="en-US" altLang="en-US" smtClean="0"/>
              <a:t/>
            </a:r>
            <a:br>
              <a:rPr lang="en-US" altLang="en-US" smtClean="0"/>
            </a:br>
            <a:fld id="{79F083D4-0638-4295-AE3C-FEC4C329898A}" type="slidenum">
              <a:rPr lang="en-US" altLang="en-US" smtClean="0"/>
              <a:pPr>
                <a:defRPr/>
              </a:pPr>
              <a:t>‹#›</a:t>
            </a:fld>
            <a:endParaRPr lang="en-US" altLang="en-US" dirty="0"/>
          </a:p>
        </p:txBody>
      </p:sp>
    </p:spTree>
  </p:cSld>
  <p:clrMapOvr>
    <a:masterClrMapping/>
  </p:clrMapOvr>
  <p:transition spd="med">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sz="1400"/>
            </a:lvl1pPr>
          </a:lstStyle>
          <a:p>
            <a:pPr>
              <a:defRPr/>
            </a:pPr>
            <a:r>
              <a:rPr lang="en-US" altLang="en-US" smtClean="0"/>
              <a:t/>
            </a:r>
            <a:br>
              <a:rPr lang="en-US" altLang="en-US" smtClean="0"/>
            </a:br>
            <a:fld id="{91216175-DAED-4043-969F-CFD526653DBE}" type="slidenum">
              <a:rPr lang="en-US" altLang="en-US" smtClean="0"/>
              <a:pPr>
                <a:defRPr/>
              </a:pPr>
              <a:t>‹#›</a:t>
            </a:fld>
            <a:endParaRPr lang="en-US" altLang="en-US" dirty="0"/>
          </a:p>
        </p:txBody>
      </p:sp>
    </p:spTree>
  </p:cSld>
  <p:clrMapOvr>
    <a:masterClrMapping/>
  </p:clrMapOvr>
  <p:transition spd="med">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sz="1400"/>
            </a:lvl1pPr>
          </a:lstStyle>
          <a:p>
            <a:pPr>
              <a:defRPr/>
            </a:pPr>
            <a:r>
              <a:rPr lang="en-US" altLang="en-US" smtClean="0"/>
              <a:t/>
            </a:r>
            <a:br>
              <a:rPr lang="en-US" altLang="en-US" smtClean="0"/>
            </a:br>
            <a:fld id="{1DDD3E9C-32B2-4E16-8326-4FA457BFF93F}" type="slidenum">
              <a:rPr lang="en-US" altLang="en-US" smtClean="0"/>
              <a:pPr>
                <a:defRPr/>
              </a:pPr>
              <a:t>‹#›</a:t>
            </a:fld>
            <a:endParaRPr lang="en-US" altLang="en-US" dirty="0"/>
          </a:p>
        </p:txBody>
      </p:sp>
    </p:spTree>
  </p:cSld>
  <p:clrMapOvr>
    <a:masterClrMapping/>
  </p:clrMapOvr>
  <p:transition spd="med">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sz="1400"/>
            </a:lvl1pPr>
          </a:lstStyle>
          <a:p>
            <a:pPr>
              <a:defRPr/>
            </a:pPr>
            <a:r>
              <a:rPr lang="en-US" altLang="en-US" smtClean="0"/>
              <a:t/>
            </a:r>
            <a:br>
              <a:rPr lang="en-US" altLang="en-US" smtClean="0"/>
            </a:br>
            <a:fld id="{62DD6A1F-5F26-4DAB-B711-5829A3F43FA7}" type="slidenum">
              <a:rPr lang="en-US" altLang="en-US" smtClean="0"/>
              <a:pPr>
                <a:defRPr/>
              </a:pPr>
              <a:t>‹#›</a:t>
            </a:fld>
            <a:endParaRPr lang="en-US" altLang="en-US" dirty="0"/>
          </a:p>
        </p:txBody>
      </p:sp>
    </p:spTree>
  </p:cSld>
  <p:clrMapOvr>
    <a:masterClrMapping/>
  </p:clrMapOvr>
  <p:transition spd="med">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4"/>
          <p:cNvSpPr>
            <a:spLocks noGrp="1" noChangeArrowheads="1"/>
          </p:cNvSpPr>
          <p:nvPr>
            <p:ph type="body" idx="1"/>
          </p:nvPr>
        </p:nvSpPr>
        <p:spPr bwMode="auto">
          <a:xfrm>
            <a:off x="457200" y="1752600"/>
            <a:ext cx="8229600" cy="4411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71" name="Rectangle 7"/>
          <p:cNvSpPr>
            <a:spLocks noGrp="1" noChangeArrowheads="1"/>
          </p:cNvSpPr>
          <p:nvPr>
            <p:ph type="sldNum" sz="quarter" idx="4"/>
          </p:nvPr>
        </p:nvSpPr>
        <p:spPr bwMode="auto">
          <a:xfrm>
            <a:off x="6972795" y="63246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r>
              <a:rPr lang="en-US" altLang="en-US" dirty="0" smtClean="0"/>
              <a:t/>
            </a:r>
            <a:br>
              <a:rPr lang="en-US" altLang="en-US" dirty="0" smtClean="0"/>
            </a:br>
            <a:fld id="{510D0F40-473B-427B-9385-CF96BBBDE586}" type="slidenum">
              <a:rPr lang="en-US" altLang="en-US" sz="1400" smtClean="0"/>
              <a:pPr>
                <a:defRPr/>
              </a:pPr>
              <a:t>‹#›</a:t>
            </a:fld>
            <a:endParaRPr lang="en-US" altLang="en-US" sz="1400" dirty="0"/>
          </a:p>
        </p:txBody>
      </p:sp>
    </p:spTree>
  </p:cSld>
  <p:clrMap bg1="lt1" tx1="dk1" bg2="lt2" tx2="dk2" accent1="accent1" accent2="accent2" accent3="accent3" accent4="accent4" accent5="accent5" accent6="accent6" hlink="hlink" folHlink="folHlink"/>
  <p:sldLayoutIdLst>
    <p:sldLayoutId id="2147484434"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 id="2147484430" r:id="rId11"/>
    <p:sldLayoutId id="2147484431" r:id="rId12"/>
    <p:sldLayoutId id="2147484432" r:id="rId13"/>
    <p:sldLayoutId id="2147484433" r:id="rId14"/>
  </p:sldLayoutIdLst>
  <p:transition spd="med">
    <p:fade thruBlk="1"/>
  </p:transition>
  <p:timing>
    <p:tnLst>
      <p:par>
        <p:cTn id="1" dur="indefinite" restart="never" nodeType="tmRoot"/>
      </p:par>
    </p:tnLst>
  </p:timing>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 y="466725"/>
            <a:ext cx="6945313" cy="2133600"/>
          </a:xfrm>
        </p:spPr>
        <p:txBody>
          <a:bodyPr/>
          <a:lstStyle/>
          <a:p>
            <a:pPr eaLnBrk="1" hangingPunct="1"/>
            <a:r>
              <a:rPr lang="en-US" altLang="en-US" sz="4000" dirty="0" smtClean="0"/>
              <a:t>Florida:</a:t>
            </a:r>
            <a:br>
              <a:rPr lang="en-US" altLang="en-US" sz="4000" dirty="0" smtClean="0"/>
            </a:br>
            <a:r>
              <a:rPr lang="en-US" altLang="en-US" sz="3200" dirty="0" smtClean="0"/>
              <a:t>Long-Range Financial Outlook</a:t>
            </a:r>
            <a:endParaRPr lang="en-US" sz="2400" dirty="0" smtClean="0"/>
          </a:p>
        </p:txBody>
      </p:sp>
      <p:sp>
        <p:nvSpPr>
          <p:cNvPr id="3075" name="Rectangle 3"/>
          <p:cNvSpPr>
            <a:spLocks noGrp="1" noChangeArrowheads="1"/>
          </p:cNvSpPr>
          <p:nvPr>
            <p:ph type="subTitle" idx="1"/>
          </p:nvPr>
        </p:nvSpPr>
        <p:spPr/>
        <p:txBody>
          <a:bodyPr/>
          <a:lstStyle/>
          <a:p>
            <a:pPr eaLnBrk="1" hangingPunct="1"/>
            <a:r>
              <a:rPr lang="en-US" altLang="en-US" sz="2000" dirty="0" smtClean="0"/>
              <a:t>September 15, 2015</a:t>
            </a: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7543800" cy="868362"/>
          </a:xfrm>
        </p:spPr>
        <p:txBody>
          <a:bodyPr/>
          <a:lstStyle/>
          <a:p>
            <a:r>
              <a:rPr lang="en-US" dirty="0" smtClean="0"/>
              <a:t>Budget Drivers</a:t>
            </a:r>
            <a:endParaRPr lang="en-US" dirty="0"/>
          </a:p>
        </p:txBody>
      </p:sp>
      <p:sp>
        <p:nvSpPr>
          <p:cNvPr id="3" name="Content Placeholder 2"/>
          <p:cNvSpPr>
            <a:spLocks noGrp="1"/>
          </p:cNvSpPr>
          <p:nvPr>
            <p:ph idx="1"/>
          </p:nvPr>
        </p:nvSpPr>
        <p:spPr>
          <a:xfrm>
            <a:off x="492252" y="1219201"/>
            <a:ext cx="8229600" cy="2895599"/>
          </a:xfrm>
        </p:spPr>
        <p:txBody>
          <a:bodyPr/>
          <a:lstStyle/>
          <a:p>
            <a:pPr lvl="0"/>
            <a:r>
              <a:rPr lang="en-US" sz="1600" dirty="0" smtClean="0"/>
              <a:t>Tier 1 – Includes only Critical Needs, which are mandatory increases based on estimating conferences and other essential items. The </a:t>
            </a:r>
            <a:r>
              <a:rPr lang="en-US" sz="1600" b="1" dirty="0" smtClean="0">
                <a:solidFill>
                  <a:srgbClr val="FF9900"/>
                </a:solidFill>
              </a:rPr>
              <a:t>19</a:t>
            </a:r>
            <a:r>
              <a:rPr lang="en-US" sz="1600" dirty="0" smtClean="0"/>
              <a:t> Critical Needs</a:t>
            </a:r>
            <a:r>
              <a:rPr lang="en-US" sz="1600" i="1" dirty="0" smtClean="0"/>
              <a:t> </a:t>
            </a:r>
            <a:r>
              <a:rPr lang="en-US" sz="1600" dirty="0" smtClean="0"/>
              <a:t>drivers represent the minimum cost to fund the budget without significant programmatic changes. For the General Revenue Fund, the greatest burden occurs in FY 2017-18.</a:t>
            </a:r>
          </a:p>
          <a:p>
            <a:pPr lvl="0">
              <a:buNone/>
            </a:pPr>
            <a:endParaRPr lang="en-US" sz="1600" dirty="0" smtClean="0"/>
          </a:p>
          <a:p>
            <a:r>
              <a:rPr lang="en-US" sz="1600" dirty="0" smtClean="0"/>
              <a:t>Tier 2 – Other High Priority Needs are added to the Critical Needs. Other High Priority Needs reflect issues that have been funded in most of the recent budget years. </a:t>
            </a:r>
            <a:r>
              <a:rPr lang="en-US" sz="1600" dirty="0"/>
              <a:t>The drivers are combined to represent a more complete, yet still conservative, approach to estimating future expenditures. Unlike Critical Needs, the greatest General Revenue burden for the </a:t>
            </a:r>
            <a:r>
              <a:rPr lang="en-US" sz="1600" b="1" dirty="0" smtClean="0">
                <a:solidFill>
                  <a:srgbClr val="FF9900"/>
                </a:solidFill>
              </a:rPr>
              <a:t>27</a:t>
            </a:r>
            <a:r>
              <a:rPr lang="en-US" sz="1600" dirty="0" smtClean="0"/>
              <a:t> </a:t>
            </a:r>
            <a:r>
              <a:rPr lang="en-US" sz="1600" dirty="0"/>
              <a:t>Other High Priority Needs occurs in </a:t>
            </a:r>
            <a:r>
              <a:rPr lang="en-US" sz="1600" dirty="0" smtClean="0"/>
              <a:t>FY </a:t>
            </a:r>
            <a:r>
              <a:rPr lang="en-US" sz="1600" dirty="0"/>
              <a:t>2016-17</a:t>
            </a:r>
            <a:r>
              <a:rPr lang="en-US" sz="1600" dirty="0" smtClean="0"/>
              <a:t>.  In total, they exceed the Critical Needs in each year.</a:t>
            </a:r>
          </a:p>
          <a:p>
            <a:pPr>
              <a:buNone/>
            </a:pPr>
            <a:endParaRPr lang="en-US" sz="1600" dirty="0" smtClean="0"/>
          </a:p>
          <a:p>
            <a:endParaRPr lang="en-US" sz="1600" dirty="0"/>
          </a:p>
        </p:txBody>
      </p:sp>
      <p:sp>
        <p:nvSpPr>
          <p:cNvPr id="4" name="Slide Number Placeholder 3"/>
          <p:cNvSpPr>
            <a:spLocks noGrp="1"/>
          </p:cNvSpPr>
          <p:nvPr>
            <p:ph type="sldNum" sz="quarter" idx="10"/>
          </p:nvPr>
        </p:nvSpPr>
        <p:spPr/>
        <p:txBody>
          <a:bodyPr/>
          <a:lstStyle/>
          <a:p>
            <a:pPr>
              <a:defRPr/>
            </a:pPr>
            <a:endParaRPr lang="en-US" altLang="en-US" dirty="0" smtClean="0"/>
          </a:p>
          <a:p>
            <a:pPr>
              <a:defRPr/>
            </a:pPr>
            <a:fld id="{4D3E4C4F-2CC2-4E73-9376-FECE1B5A54E8}" type="slidenum">
              <a:rPr lang="en-US" altLang="en-US" smtClean="0"/>
              <a:pPr>
                <a:defRPr/>
              </a:pPr>
              <a:t>9</a:t>
            </a:fld>
            <a:endParaRPr lang="en-US" altLang="en-US" dirty="0"/>
          </a:p>
        </p:txBody>
      </p:sp>
      <p:pic>
        <p:nvPicPr>
          <p:cNvPr id="819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343400"/>
            <a:ext cx="8405948"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5310995"/>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2238"/>
            <a:ext cx="8305800" cy="792162"/>
          </a:xfrm>
        </p:spPr>
        <p:txBody>
          <a:bodyPr/>
          <a:lstStyle/>
          <a:p>
            <a:r>
              <a:rPr lang="en-US" sz="3000" dirty="0" smtClean="0"/>
              <a:t>GR Drivers by Policy Area - $4.8 Billion Total</a:t>
            </a:r>
            <a:endParaRPr lang="en-US" sz="3000" dirty="0"/>
          </a:p>
        </p:txBody>
      </p:sp>
      <p:sp>
        <p:nvSpPr>
          <p:cNvPr id="3" name="TextBox 2"/>
          <p:cNvSpPr txBox="1"/>
          <p:nvPr/>
        </p:nvSpPr>
        <p:spPr>
          <a:xfrm>
            <a:off x="6324600" y="4155922"/>
            <a:ext cx="2514600" cy="2462213"/>
          </a:xfrm>
          <a:prstGeom prst="rect">
            <a:avLst/>
          </a:prstGeom>
          <a:noFill/>
        </p:spPr>
        <p:txBody>
          <a:bodyPr wrap="square" rtlCol="0">
            <a:spAutoFit/>
          </a:bodyPr>
          <a:lstStyle/>
          <a:p>
            <a:r>
              <a:rPr lang="en-US" sz="1400" dirty="0" smtClean="0"/>
              <a:t>About ½ of the policy areas, in particular Pre K-12 Education, have their largest needs in the first year with a detectable drop off in the subsequent years. Others, such as Administered Funds and Higher Education have a reverse pattern with greater needs in the 2</a:t>
            </a:r>
            <a:r>
              <a:rPr lang="en-US" sz="1400" baseline="30000" dirty="0" smtClean="0"/>
              <a:t>nd</a:t>
            </a:r>
            <a:r>
              <a:rPr lang="en-US" sz="1400" dirty="0" smtClean="0"/>
              <a:t> and 3</a:t>
            </a:r>
            <a:r>
              <a:rPr lang="en-US" sz="1400" baseline="30000" dirty="0" smtClean="0"/>
              <a:t>rd</a:t>
            </a:r>
            <a:r>
              <a:rPr lang="en-US" sz="1400" dirty="0" smtClean="0"/>
              <a:t> years of the Outlook.</a:t>
            </a:r>
            <a:endParaRPr lang="en-US" sz="1400" dirty="0"/>
          </a:p>
        </p:txBody>
      </p:sp>
      <p:sp>
        <p:nvSpPr>
          <p:cNvPr id="4" name="Slide Number Placeholder 3"/>
          <p:cNvSpPr>
            <a:spLocks noGrp="1"/>
          </p:cNvSpPr>
          <p:nvPr>
            <p:ph type="sldNum" sz="quarter" idx="10"/>
          </p:nvPr>
        </p:nvSpPr>
        <p:spPr/>
        <p:txBody>
          <a:bodyPr/>
          <a:lstStyle/>
          <a:p>
            <a:pPr>
              <a:defRPr/>
            </a:pPr>
            <a:endParaRPr lang="en-US" altLang="en-US" dirty="0" smtClean="0"/>
          </a:p>
          <a:p>
            <a:pPr>
              <a:defRPr/>
            </a:pPr>
            <a:fld id="{4D3E4C4F-2CC2-4E73-9376-FECE1B5A54E8}" type="slidenum">
              <a:rPr lang="en-US" altLang="en-US" smtClean="0"/>
              <a:pPr>
                <a:defRPr/>
              </a:pPr>
              <a:t>10</a:t>
            </a:fld>
            <a:endParaRPr lang="en-US" alt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587" y="914399"/>
            <a:ext cx="6018213" cy="3115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315465"/>
            <a:ext cx="565785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5357031"/>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543800" cy="1295400"/>
          </a:xfrm>
        </p:spPr>
        <p:txBody>
          <a:bodyPr/>
          <a:lstStyle/>
          <a:p>
            <a:r>
              <a:rPr lang="en-US" sz="3400" dirty="0" smtClean="0"/>
              <a:t>Three-Year Outlook Period – Recurring Needs...$3.5 Billion Total</a:t>
            </a:r>
            <a:endParaRPr lang="en-US" sz="3400" dirty="0"/>
          </a:p>
        </p:txBody>
      </p:sp>
      <p:sp>
        <p:nvSpPr>
          <p:cNvPr id="5" name="Rectangle 4"/>
          <p:cNvSpPr/>
          <p:nvPr/>
        </p:nvSpPr>
        <p:spPr>
          <a:xfrm>
            <a:off x="5867400" y="1537186"/>
            <a:ext cx="3124200" cy="4939814"/>
          </a:xfrm>
          <a:prstGeom prst="rect">
            <a:avLst/>
          </a:prstGeom>
        </p:spPr>
        <p:txBody>
          <a:bodyPr wrap="square">
            <a:spAutoFit/>
          </a:bodyPr>
          <a:lstStyle/>
          <a:p>
            <a:r>
              <a:rPr lang="en-US" sz="1500" dirty="0" smtClean="0"/>
              <a:t>The </a:t>
            </a:r>
            <a:r>
              <a:rPr lang="en-US" sz="1500" dirty="0"/>
              <a:t>recurring effects of each year’s drivers continue throughout the remaining years contained in the Outlook, with the subsequent years adding to the prior year’s recurring appropriations. While the first year’s infusion of recurring dollars is displayed in the recurring column for the driver, the associated funds for the following </a:t>
            </a:r>
            <a:r>
              <a:rPr lang="en-US" sz="1500" dirty="0" smtClean="0"/>
              <a:t>years are not uniquely identified, but are instead captured broadly in </a:t>
            </a:r>
            <a:r>
              <a:rPr lang="en-US" sz="1500" dirty="0"/>
              <a:t>the Recurring Base </a:t>
            </a:r>
            <a:r>
              <a:rPr lang="en-US" sz="1500" dirty="0" smtClean="0"/>
              <a:t>Budget.</a:t>
            </a:r>
            <a:endParaRPr lang="en-US" sz="1500" dirty="0"/>
          </a:p>
          <a:p>
            <a:pPr lvl="0"/>
            <a:endParaRPr lang="en-US" sz="1500" dirty="0" smtClean="0"/>
          </a:p>
          <a:p>
            <a:pPr lvl="0"/>
            <a:r>
              <a:rPr lang="en-US" sz="1500" dirty="0" smtClean="0"/>
              <a:t>Over </a:t>
            </a:r>
            <a:r>
              <a:rPr lang="en-US" sz="1500" dirty="0"/>
              <a:t>the three-year period included in the Outlook, recurring expenditures are projected to increase by approximately $3.5 billion, or 73.7 percent of the total $4.8 billion spent over the Outlook period. </a:t>
            </a:r>
          </a:p>
        </p:txBody>
      </p:sp>
      <p:sp>
        <p:nvSpPr>
          <p:cNvPr id="3" name="Slide Number Placeholder 2"/>
          <p:cNvSpPr>
            <a:spLocks noGrp="1"/>
          </p:cNvSpPr>
          <p:nvPr>
            <p:ph type="sldNum" sz="quarter" idx="10"/>
          </p:nvPr>
        </p:nvSpPr>
        <p:spPr/>
        <p:txBody>
          <a:bodyPr/>
          <a:lstStyle/>
          <a:p>
            <a:pPr>
              <a:defRPr/>
            </a:pPr>
            <a:endParaRPr lang="en-US" altLang="en-US" dirty="0" smtClean="0"/>
          </a:p>
          <a:p>
            <a:pPr>
              <a:defRPr/>
            </a:pPr>
            <a:fld id="{4D3E4C4F-2CC2-4E73-9376-FECE1B5A54E8}" type="slidenum">
              <a:rPr lang="en-US" altLang="en-US" smtClean="0"/>
              <a:pPr>
                <a:defRPr/>
              </a:pPr>
              <a:t>11</a:t>
            </a:fld>
            <a:endParaRPr lang="en-US" alt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520743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9473048"/>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2238"/>
            <a:ext cx="8305800" cy="792162"/>
          </a:xfrm>
        </p:spPr>
        <p:txBody>
          <a:bodyPr/>
          <a:lstStyle/>
          <a:p>
            <a:r>
              <a:rPr lang="en-US" sz="3000" dirty="0" smtClean="0"/>
              <a:t>Recurring GR Drivers by Policy Area</a:t>
            </a:r>
            <a:endParaRPr lang="en-US" sz="3000" dirty="0"/>
          </a:p>
        </p:txBody>
      </p:sp>
      <p:sp>
        <p:nvSpPr>
          <p:cNvPr id="3" name="TextBox 2"/>
          <p:cNvSpPr txBox="1"/>
          <p:nvPr/>
        </p:nvSpPr>
        <p:spPr>
          <a:xfrm>
            <a:off x="371475" y="5029200"/>
            <a:ext cx="8458200" cy="1323439"/>
          </a:xfrm>
          <a:prstGeom prst="rect">
            <a:avLst/>
          </a:prstGeom>
          <a:noFill/>
        </p:spPr>
        <p:txBody>
          <a:bodyPr wrap="square" rtlCol="0">
            <a:spAutoFit/>
          </a:bodyPr>
          <a:lstStyle/>
          <a:p>
            <a:pPr lvl="0"/>
            <a:r>
              <a:rPr lang="en-US" sz="1600" dirty="0"/>
              <a:t>The Human Services policy area, primarily driven by Medicaid expenditures, has the largest recurring impact, totaling nearly $2.0 billion over the next three years. Across the three years, it comprises 55.8 percent of the total $3.5 billion recurring increase. The next largest area is Higher Education, which is projected to increase by slightly more than $690 million during the three-year period, or nearly 20 percent of the total.</a:t>
            </a:r>
          </a:p>
        </p:txBody>
      </p:sp>
      <p:sp>
        <p:nvSpPr>
          <p:cNvPr id="4" name="Slide Number Placeholder 3"/>
          <p:cNvSpPr>
            <a:spLocks noGrp="1"/>
          </p:cNvSpPr>
          <p:nvPr>
            <p:ph type="sldNum" sz="quarter" idx="10"/>
          </p:nvPr>
        </p:nvSpPr>
        <p:spPr/>
        <p:txBody>
          <a:bodyPr/>
          <a:lstStyle/>
          <a:p>
            <a:pPr>
              <a:defRPr/>
            </a:pPr>
            <a:endParaRPr lang="en-US" altLang="en-US" dirty="0" smtClean="0"/>
          </a:p>
          <a:p>
            <a:pPr>
              <a:defRPr/>
            </a:pPr>
            <a:fld id="{4D3E4C4F-2CC2-4E73-9376-FECE1B5A54E8}" type="slidenum">
              <a:rPr lang="en-US" altLang="en-US" smtClean="0"/>
              <a:pPr>
                <a:defRPr/>
              </a:pPr>
              <a:t>12</a:t>
            </a:fld>
            <a:endParaRPr lang="en-US" alt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940" y="1066800"/>
            <a:ext cx="730616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7602718"/>
      </p:ext>
    </p:extLst>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543800" cy="944562"/>
          </a:xfrm>
        </p:spPr>
        <p:txBody>
          <a:bodyPr/>
          <a:lstStyle/>
          <a:p>
            <a:r>
              <a:rPr lang="en-US" dirty="0" smtClean="0"/>
              <a:t>Medicaid is the Largest Driver</a:t>
            </a:r>
            <a:endParaRPr lang="en-US" dirty="0"/>
          </a:p>
        </p:txBody>
      </p:sp>
      <p:sp>
        <p:nvSpPr>
          <p:cNvPr id="11" name="Rectangle 10"/>
          <p:cNvSpPr/>
          <p:nvPr/>
        </p:nvSpPr>
        <p:spPr>
          <a:xfrm>
            <a:off x="5638800" y="1219200"/>
            <a:ext cx="3048000" cy="5262979"/>
          </a:xfrm>
          <a:prstGeom prst="rect">
            <a:avLst/>
          </a:prstGeom>
        </p:spPr>
        <p:txBody>
          <a:bodyPr wrap="square">
            <a:spAutoFit/>
          </a:bodyPr>
          <a:lstStyle/>
          <a:p>
            <a:r>
              <a:rPr lang="en-US" sz="1600" dirty="0"/>
              <a:t>The Medicaid Program is the largest driver in all three years of the Outlook, representing</a:t>
            </a:r>
          </a:p>
          <a:p>
            <a:r>
              <a:rPr lang="en-US" sz="1600" dirty="0" smtClean="0"/>
              <a:t>37.1 </a:t>
            </a:r>
            <a:r>
              <a:rPr lang="en-US" sz="1600" dirty="0"/>
              <a:t>percent, </a:t>
            </a:r>
            <a:r>
              <a:rPr lang="en-US" sz="1600" dirty="0" smtClean="0"/>
              <a:t>36.5 </a:t>
            </a:r>
            <a:r>
              <a:rPr lang="en-US" sz="1600" dirty="0"/>
              <a:t>percent, and </a:t>
            </a:r>
            <a:r>
              <a:rPr lang="en-US" sz="1600" dirty="0" smtClean="0"/>
              <a:t>37.1 </a:t>
            </a:r>
            <a:r>
              <a:rPr lang="en-US" sz="1600" dirty="0"/>
              <a:t>percent of total Critical and Other High Priority Needs.</a:t>
            </a:r>
          </a:p>
          <a:p>
            <a:r>
              <a:rPr lang="en-US" sz="1600" dirty="0" smtClean="0"/>
              <a:t>The </a:t>
            </a:r>
            <a:r>
              <a:rPr lang="en-US" sz="1600" dirty="0"/>
              <a:t>Medicaid need included in the </a:t>
            </a:r>
            <a:r>
              <a:rPr lang="en-US" sz="1600" dirty="0" smtClean="0"/>
              <a:t>2015 </a:t>
            </a:r>
            <a:r>
              <a:rPr lang="en-US" sz="1600" dirty="0"/>
              <a:t>Outlook is </a:t>
            </a:r>
            <a:r>
              <a:rPr lang="en-US" sz="1600" dirty="0" smtClean="0"/>
              <a:t>larger both in total dollar need by year and relative </a:t>
            </a:r>
            <a:r>
              <a:rPr lang="en-US" sz="1600" dirty="0"/>
              <a:t>to the other </a:t>
            </a:r>
            <a:r>
              <a:rPr lang="en-US" sz="1600" dirty="0" smtClean="0"/>
              <a:t>drivers in that year </a:t>
            </a:r>
            <a:r>
              <a:rPr lang="en-US" sz="1600" dirty="0"/>
              <a:t>than it was in the </a:t>
            </a:r>
            <a:r>
              <a:rPr lang="en-US" sz="1600" dirty="0" smtClean="0"/>
              <a:t>2014 </a:t>
            </a:r>
            <a:r>
              <a:rPr lang="en-US" sz="1600" dirty="0"/>
              <a:t>Outlook which </a:t>
            </a:r>
            <a:r>
              <a:rPr lang="en-US" sz="1600" dirty="0" smtClean="0"/>
              <a:t>showed 14.9 </a:t>
            </a:r>
            <a:r>
              <a:rPr lang="en-US" sz="1600" dirty="0"/>
              <a:t>percent, </a:t>
            </a:r>
            <a:r>
              <a:rPr lang="en-US" sz="1600" dirty="0" smtClean="0"/>
              <a:t>33.6 percent</a:t>
            </a:r>
            <a:r>
              <a:rPr lang="en-US" sz="1600" dirty="0"/>
              <a:t>, and </a:t>
            </a:r>
            <a:r>
              <a:rPr lang="en-US" sz="1600" dirty="0" smtClean="0"/>
              <a:t>35.5 percent, respectively.  </a:t>
            </a:r>
          </a:p>
          <a:p>
            <a:endParaRPr lang="en-US" sz="1600" dirty="0"/>
          </a:p>
          <a:p>
            <a:r>
              <a:rPr lang="en-US" sz="1600" dirty="0" smtClean="0"/>
              <a:t>Over the three-year period covered by the Outlook, the additional Medicaid need each year consumes an average of 45.9% of the expected General Revenue growth for that year. </a:t>
            </a:r>
            <a:endParaRPr lang="en-US" sz="1600" dirty="0"/>
          </a:p>
        </p:txBody>
      </p:sp>
      <p:sp>
        <p:nvSpPr>
          <p:cNvPr id="3" name="Slide Number Placeholder 2"/>
          <p:cNvSpPr>
            <a:spLocks noGrp="1"/>
          </p:cNvSpPr>
          <p:nvPr>
            <p:ph type="sldNum" sz="quarter" idx="10"/>
          </p:nvPr>
        </p:nvSpPr>
        <p:spPr/>
        <p:txBody>
          <a:bodyPr/>
          <a:lstStyle/>
          <a:p>
            <a:pPr>
              <a:defRPr/>
            </a:pPr>
            <a:endParaRPr lang="en-US" altLang="en-US" dirty="0" smtClean="0"/>
          </a:p>
          <a:p>
            <a:pPr>
              <a:defRPr/>
            </a:pPr>
            <a:fld id="{4D3E4C4F-2CC2-4E73-9376-FECE1B5A54E8}" type="slidenum">
              <a:rPr lang="en-US" altLang="en-US" smtClean="0"/>
              <a:pPr>
                <a:defRPr/>
              </a:pPr>
              <a:t>13</a:t>
            </a:fld>
            <a:endParaRPr lang="en-US" altLang="en-US" dirty="0"/>
          </a:p>
        </p:txBody>
      </p:sp>
      <p:sp>
        <p:nvSpPr>
          <p:cNvPr id="12" name="TextBox 4"/>
          <p:cNvSpPr txBox="1"/>
          <p:nvPr/>
        </p:nvSpPr>
        <p:spPr>
          <a:xfrm>
            <a:off x="3619501" y="2286000"/>
            <a:ext cx="609599"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410DDE2A-DB2C-4AC3-8E3F-A1A3C47FA1FE}" type="TxLink">
              <a:rPr lang="en-US" sz="1200" b="1" i="0" u="none" strike="noStrike">
                <a:solidFill>
                  <a:schemeClr val="bg1"/>
                </a:solidFill>
                <a:latin typeface="Calibri"/>
              </a:rPr>
              <a:pPr/>
              <a:t>37.1%</a:t>
            </a:fld>
            <a:endParaRPr lang="en-US" sz="1200" b="1" dirty="0">
              <a:solidFill>
                <a:schemeClr val="bg1"/>
              </a:solidFill>
            </a:endParaRPr>
          </a:p>
        </p:txBody>
      </p:sp>
      <p:grpSp>
        <p:nvGrpSpPr>
          <p:cNvPr id="4" name="Group 3"/>
          <p:cNvGrpSpPr/>
          <p:nvPr/>
        </p:nvGrpSpPr>
        <p:grpSpPr>
          <a:xfrm>
            <a:off x="609601" y="1143000"/>
            <a:ext cx="4571999" cy="2592415"/>
            <a:chOff x="1905000" y="1369985"/>
            <a:chExt cx="5358835" cy="3583015"/>
          </a:xfrm>
        </p:grpSpPr>
        <p:pic>
          <p:nvPicPr>
            <p:cNvPr id="13" name="Picture 12"/>
            <p:cNvPicPr>
              <a:picLocks noChangeAspect="1"/>
            </p:cNvPicPr>
            <p:nvPr/>
          </p:nvPicPr>
          <p:blipFill>
            <a:blip r:embed="rId3"/>
            <a:stretch>
              <a:fillRect/>
            </a:stretch>
          </p:blipFill>
          <p:spPr>
            <a:xfrm>
              <a:off x="1905000" y="1369985"/>
              <a:ext cx="5358835" cy="3583015"/>
            </a:xfrm>
            <a:prstGeom prst="rect">
              <a:avLst/>
            </a:prstGeom>
          </p:spPr>
        </p:pic>
        <p:sp>
          <p:nvSpPr>
            <p:cNvPr id="15" name="TextBox 14"/>
            <p:cNvSpPr txBox="1"/>
            <p:nvPr/>
          </p:nvSpPr>
          <p:spPr>
            <a:xfrm>
              <a:off x="3647493" y="2269495"/>
              <a:ext cx="609599" cy="261610"/>
            </a:xfrm>
            <a:prstGeom prst="rect">
              <a:avLst/>
            </a:prstGeom>
            <a:noFill/>
          </p:spPr>
          <p:txBody>
            <a:bodyPr wrap="square" rtlCol="0">
              <a:spAutoFit/>
            </a:bodyPr>
            <a:lstStyle/>
            <a:p>
              <a:r>
                <a:rPr lang="en-US" sz="1100" b="1" dirty="0" smtClean="0">
                  <a:solidFill>
                    <a:schemeClr val="bg1"/>
                  </a:solidFill>
                  <a:latin typeface="Arial Narrow" panose="020B0606020202030204" pitchFamily="34" charset="0"/>
                </a:rPr>
                <a:t> 37.1%</a:t>
              </a:r>
              <a:endParaRPr lang="en-US" sz="1100" b="1" dirty="0">
                <a:solidFill>
                  <a:schemeClr val="bg1"/>
                </a:solidFill>
                <a:latin typeface="Arial Narrow" panose="020B0606020202030204" pitchFamily="34" charset="0"/>
              </a:endParaRPr>
            </a:p>
          </p:txBody>
        </p:sp>
        <p:sp>
          <p:nvSpPr>
            <p:cNvPr id="19" name="TextBox 18"/>
            <p:cNvSpPr txBox="1"/>
            <p:nvPr/>
          </p:nvSpPr>
          <p:spPr>
            <a:xfrm>
              <a:off x="4953000" y="2290811"/>
              <a:ext cx="609599" cy="261610"/>
            </a:xfrm>
            <a:prstGeom prst="rect">
              <a:avLst/>
            </a:prstGeom>
            <a:noFill/>
          </p:spPr>
          <p:txBody>
            <a:bodyPr wrap="square" rtlCol="0">
              <a:spAutoFit/>
            </a:bodyPr>
            <a:lstStyle/>
            <a:p>
              <a:r>
                <a:rPr lang="en-US" sz="1100" b="1" dirty="0" smtClean="0">
                  <a:solidFill>
                    <a:schemeClr val="bg1"/>
                  </a:solidFill>
                  <a:latin typeface="Arial Narrow" panose="020B0606020202030204" pitchFamily="34" charset="0"/>
                </a:rPr>
                <a:t> 36.5%</a:t>
              </a:r>
              <a:endParaRPr lang="en-US" sz="1100" b="1" dirty="0">
                <a:solidFill>
                  <a:schemeClr val="bg1"/>
                </a:solidFill>
                <a:latin typeface="Arial Narrow" panose="020B0606020202030204" pitchFamily="34" charset="0"/>
              </a:endParaRPr>
            </a:p>
          </p:txBody>
        </p:sp>
        <p:sp>
          <p:nvSpPr>
            <p:cNvPr id="20" name="TextBox 19"/>
            <p:cNvSpPr txBox="1"/>
            <p:nvPr/>
          </p:nvSpPr>
          <p:spPr>
            <a:xfrm>
              <a:off x="6257341" y="2290811"/>
              <a:ext cx="609599" cy="261610"/>
            </a:xfrm>
            <a:prstGeom prst="rect">
              <a:avLst/>
            </a:prstGeom>
            <a:noFill/>
          </p:spPr>
          <p:txBody>
            <a:bodyPr wrap="square" rtlCol="0">
              <a:spAutoFit/>
            </a:bodyPr>
            <a:lstStyle/>
            <a:p>
              <a:r>
                <a:rPr lang="en-US" sz="1100" b="1" dirty="0" smtClean="0">
                  <a:solidFill>
                    <a:schemeClr val="bg1"/>
                  </a:solidFill>
                  <a:latin typeface="Arial Narrow" panose="020B0606020202030204" pitchFamily="34" charset="0"/>
                </a:rPr>
                <a:t> 37.1%</a:t>
              </a:r>
              <a:endParaRPr lang="en-US" sz="1100" b="1" dirty="0">
                <a:solidFill>
                  <a:schemeClr val="bg1"/>
                </a:solidFill>
                <a:latin typeface="Arial Narrow" panose="020B0606020202030204" pitchFamily="34" charset="0"/>
              </a:endParaRPr>
            </a:p>
          </p:txBody>
        </p:sp>
      </p:grpSp>
      <p:pic>
        <p:nvPicPr>
          <p:cNvPr id="5" name="Picture 4"/>
          <p:cNvPicPr>
            <a:picLocks noChangeAspect="1"/>
          </p:cNvPicPr>
          <p:nvPr/>
        </p:nvPicPr>
        <p:blipFill>
          <a:blip r:embed="rId4"/>
          <a:stretch>
            <a:fillRect/>
          </a:stretch>
        </p:blipFill>
        <p:spPr>
          <a:xfrm>
            <a:off x="598334" y="3886200"/>
            <a:ext cx="4583266" cy="2748404"/>
          </a:xfrm>
          <a:prstGeom prst="rect">
            <a:avLst/>
          </a:prstGeom>
        </p:spPr>
      </p:pic>
    </p:spTree>
    <p:extLst>
      <p:ext uri="{BB962C8B-B14F-4D97-AF65-F5344CB8AC3E}">
        <p14:creationId xmlns:p14="http://schemas.microsoft.com/office/powerpoint/2010/main" val="2044343174"/>
      </p:ext>
    </p:extLst>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543800" cy="868362"/>
          </a:xfrm>
        </p:spPr>
        <p:txBody>
          <a:bodyPr/>
          <a:lstStyle/>
          <a:p>
            <a:r>
              <a:rPr lang="en-US" dirty="0" smtClean="0"/>
              <a:t>Revenue Adjustments</a:t>
            </a:r>
            <a:endParaRPr lang="en-US" dirty="0"/>
          </a:p>
        </p:txBody>
      </p:sp>
      <p:sp>
        <p:nvSpPr>
          <p:cNvPr id="3" name="Content Placeholder 2"/>
          <p:cNvSpPr>
            <a:spLocks noGrp="1"/>
          </p:cNvSpPr>
          <p:nvPr>
            <p:ph idx="1"/>
          </p:nvPr>
        </p:nvSpPr>
        <p:spPr>
          <a:xfrm>
            <a:off x="304800" y="1143000"/>
            <a:ext cx="8534400" cy="3352800"/>
          </a:xfrm>
        </p:spPr>
        <p:txBody>
          <a:bodyPr/>
          <a:lstStyle/>
          <a:p>
            <a:pPr lvl="0"/>
            <a:r>
              <a:rPr lang="en-US" sz="1800" dirty="0" smtClean="0"/>
              <a:t>For the first time, Revenue Adjustments to the General </a:t>
            </a:r>
            <a:r>
              <a:rPr lang="en-US" sz="1800" dirty="0"/>
              <a:t>Revenue </a:t>
            </a:r>
            <a:r>
              <a:rPr lang="en-US" sz="1800" dirty="0" smtClean="0"/>
              <a:t>Fund are included in the Outlook </a:t>
            </a:r>
            <a:r>
              <a:rPr lang="en-US" sz="1800" dirty="0"/>
              <a:t>to reflect legislative actions that alter the revenue-side of the state’s fiscal </a:t>
            </a:r>
            <a:r>
              <a:rPr lang="en-US" sz="1800" dirty="0" smtClean="0"/>
              <a:t>picture. </a:t>
            </a:r>
            <a:r>
              <a:rPr lang="en-US" sz="1800" dirty="0"/>
              <a:t>These </a:t>
            </a:r>
            <a:r>
              <a:rPr lang="en-US" sz="1800" dirty="0" smtClean="0"/>
              <a:t>adjustments are based on three-year averages and include:</a:t>
            </a:r>
          </a:p>
          <a:p>
            <a:pPr lvl="1"/>
            <a:r>
              <a:rPr lang="en-US" sz="1600" i="1" dirty="0" smtClean="0"/>
              <a:t>Tax </a:t>
            </a:r>
            <a:r>
              <a:rPr lang="en-US" sz="1600" i="1" dirty="0"/>
              <a:t>and Significant Fee Reductions</a:t>
            </a:r>
            <a:r>
              <a:rPr lang="en-US" sz="1600" dirty="0"/>
              <a:t>...These reductions fall into two categories with different effects. The continuing tax and fee reductions are negative adjustments to the funds otherwise available and build over time since the impact of each year’s change is added to the recurring impacts from prior years. Conversely, the time-limited tax and fee reductions are confined to each year and are held constant throughout the Outlook. </a:t>
            </a:r>
            <a:endParaRPr lang="en-US" sz="1600" dirty="0" smtClean="0"/>
          </a:p>
          <a:p>
            <a:pPr lvl="1"/>
            <a:r>
              <a:rPr lang="en-US" sz="1600" i="1" dirty="0" smtClean="0"/>
              <a:t>Trust </a:t>
            </a:r>
            <a:r>
              <a:rPr lang="en-US" sz="1600" i="1" dirty="0"/>
              <a:t>Fund Transfers (GAA)</a:t>
            </a:r>
            <a:r>
              <a:rPr lang="en-US" sz="1600" dirty="0"/>
              <a:t>...The nonrecurring transfers are positive adjustments to the funds otherwise available and are held constant each year.</a:t>
            </a:r>
          </a:p>
          <a:p>
            <a:pPr>
              <a:buNone/>
            </a:pPr>
            <a:endParaRPr lang="en-US" sz="1600" dirty="0" smtClean="0"/>
          </a:p>
          <a:p>
            <a:endParaRPr lang="en-US" sz="1600" dirty="0"/>
          </a:p>
        </p:txBody>
      </p:sp>
      <p:sp>
        <p:nvSpPr>
          <p:cNvPr id="4" name="Slide Number Placeholder 3"/>
          <p:cNvSpPr>
            <a:spLocks noGrp="1"/>
          </p:cNvSpPr>
          <p:nvPr>
            <p:ph type="sldNum" sz="quarter" idx="10"/>
          </p:nvPr>
        </p:nvSpPr>
        <p:spPr/>
        <p:txBody>
          <a:bodyPr/>
          <a:lstStyle/>
          <a:p>
            <a:pPr>
              <a:defRPr/>
            </a:pPr>
            <a:endParaRPr lang="en-US" altLang="en-US" dirty="0" smtClean="0"/>
          </a:p>
          <a:p>
            <a:pPr>
              <a:defRPr/>
            </a:pPr>
            <a:fld id="{4D3E4C4F-2CC2-4E73-9376-FECE1B5A54E8}" type="slidenum">
              <a:rPr lang="en-US" altLang="en-US" smtClean="0"/>
              <a:pPr>
                <a:defRPr/>
              </a:pPr>
              <a:t>14</a:t>
            </a:fld>
            <a:endParaRPr lang="en-US" alt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648200"/>
            <a:ext cx="855836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119439"/>
      </p:ext>
    </p:extLst>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238"/>
            <a:ext cx="9144000" cy="944562"/>
          </a:xfrm>
        </p:spPr>
        <p:txBody>
          <a:bodyPr/>
          <a:lstStyle/>
          <a:p>
            <a:pPr algn="ctr"/>
            <a:r>
              <a:rPr lang="en-US" dirty="0" smtClean="0"/>
              <a:t>Putting It Together for the First Year</a:t>
            </a:r>
            <a:endParaRPr lang="en-US" dirty="0"/>
          </a:p>
        </p:txBody>
      </p:sp>
      <p:sp>
        <p:nvSpPr>
          <p:cNvPr id="7" name="Rectangle 6"/>
          <p:cNvSpPr/>
          <p:nvPr/>
        </p:nvSpPr>
        <p:spPr>
          <a:xfrm>
            <a:off x="190500" y="5257800"/>
            <a:ext cx="8763000" cy="1323439"/>
          </a:xfrm>
          <a:prstGeom prst="rect">
            <a:avLst/>
          </a:prstGeom>
        </p:spPr>
        <p:txBody>
          <a:bodyPr wrap="square">
            <a:spAutoFit/>
          </a:bodyPr>
          <a:lstStyle/>
          <a:p>
            <a:pPr lvl="1"/>
            <a:r>
              <a:rPr lang="en-US" sz="1600" dirty="0" smtClean="0"/>
              <a:t>Combined, recurring and nonrecurring General Revenue program needs—with a minimum reserve of $1 billion—are less than the available General Revenue dollars, meaning there is no budget gap for FY 2016-17. Anticipated expenditures, potential revenue adjustments, and the reserve can be fully funded and the budget will be in balance as constitutionally required.  </a:t>
            </a:r>
            <a:endParaRPr lang="en-US" sz="1600" dirty="0"/>
          </a:p>
        </p:txBody>
      </p:sp>
      <p:sp>
        <p:nvSpPr>
          <p:cNvPr id="3" name="Slide Number Placeholder 2"/>
          <p:cNvSpPr>
            <a:spLocks noGrp="1"/>
          </p:cNvSpPr>
          <p:nvPr>
            <p:ph type="sldNum" sz="quarter" idx="10"/>
          </p:nvPr>
        </p:nvSpPr>
        <p:spPr/>
        <p:txBody>
          <a:bodyPr/>
          <a:lstStyle/>
          <a:p>
            <a:pPr>
              <a:defRPr/>
            </a:pPr>
            <a:endParaRPr lang="en-US" altLang="en-US" dirty="0" smtClean="0"/>
          </a:p>
          <a:p>
            <a:pPr>
              <a:defRPr/>
            </a:pPr>
            <a:fld id="{4D3E4C4F-2CC2-4E73-9376-FECE1B5A54E8}" type="slidenum">
              <a:rPr lang="en-US" altLang="en-US" smtClean="0"/>
              <a:pPr>
                <a:defRPr/>
              </a:pPr>
              <a:t>15</a:t>
            </a:fld>
            <a:endParaRPr lang="en-US" altLang="en-US" dirty="0"/>
          </a:p>
        </p:txBody>
      </p:sp>
      <p:pic>
        <p:nvPicPr>
          <p:cNvPr id="1331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78373"/>
            <a:ext cx="6553200" cy="3993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2138957"/>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020762"/>
          </a:xfrm>
        </p:spPr>
        <p:txBody>
          <a:bodyPr/>
          <a:lstStyle/>
          <a:p>
            <a:r>
              <a:rPr lang="en-US" dirty="0" smtClean="0"/>
              <a:t>The Bottom Line...</a:t>
            </a:r>
            <a:endParaRPr lang="en-US" dirty="0"/>
          </a:p>
        </p:txBody>
      </p:sp>
      <p:sp>
        <p:nvSpPr>
          <p:cNvPr id="4" name="TextBox 4"/>
          <p:cNvSpPr txBox="1">
            <a:spLocks noGrp="1"/>
          </p:cNvSpPr>
          <p:nvPr>
            <p:ph idx="1"/>
          </p:nvPr>
        </p:nvSpPr>
        <p:spPr>
          <a:xfrm>
            <a:off x="609600" y="1167110"/>
            <a:ext cx="8229600" cy="5386090"/>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lvl="1"/>
            <a:r>
              <a:rPr lang="en-US" sz="1800" dirty="0" smtClean="0"/>
              <a:t>Fiscal Years 2016-17, 2017-18, and 2018-19 all show projected budget needs within the available revenue for Critical and Other High Priority Needs, including the set-aside of a $1 billion GR reserve in each year.  </a:t>
            </a:r>
          </a:p>
          <a:p>
            <a:pPr lvl="1"/>
            <a:endParaRPr lang="en-US" sz="1800" dirty="0" smtClean="0"/>
          </a:p>
          <a:p>
            <a:pPr lvl="1"/>
            <a:r>
              <a:rPr lang="en-US" sz="1800" b="1" dirty="0" smtClean="0">
                <a:solidFill>
                  <a:srgbClr val="FF9900"/>
                </a:solidFill>
              </a:rPr>
              <a:t>No Fiscal Strategies are required for any year</a:t>
            </a:r>
            <a:r>
              <a:rPr lang="en-US" sz="1800" dirty="0" smtClean="0"/>
              <a:t> in the Outlook period, since there is no budget gap during the period, the anticipated reserve is fully funded, and the budget is growing more slowly than available revenues.  </a:t>
            </a:r>
          </a:p>
          <a:p>
            <a:pPr lvl="1"/>
            <a:endParaRPr lang="en-US" sz="1800" dirty="0" smtClean="0"/>
          </a:p>
          <a:p>
            <a:pPr lvl="1"/>
            <a:r>
              <a:rPr lang="en-US" sz="1800" dirty="0" smtClean="0"/>
              <a:t>For the 5</a:t>
            </a:r>
            <a:r>
              <a:rPr lang="en-US" sz="1800" baseline="30000" dirty="0" smtClean="0"/>
              <a:t>th</a:t>
            </a:r>
            <a:r>
              <a:rPr lang="en-US" sz="1800" dirty="0" smtClean="0"/>
              <a:t> time since the adoption of the constitutional amendment requiring the development of Long-Range Financial Outlooks, </a:t>
            </a:r>
            <a:r>
              <a:rPr lang="en-US" sz="1800" b="1" dirty="0" smtClean="0">
                <a:solidFill>
                  <a:srgbClr val="FF9900"/>
                </a:solidFill>
              </a:rPr>
              <a:t>sufficient funds exist to meet all Critical and Other High Priority Needs</a:t>
            </a:r>
            <a:r>
              <a:rPr lang="en-US" sz="1800" dirty="0" smtClean="0"/>
              <a:t> identified for the three years contained in the Outlook. </a:t>
            </a:r>
          </a:p>
          <a:p>
            <a:pPr lvl="1"/>
            <a:endParaRPr lang="en-US" sz="1800" dirty="0" smtClean="0"/>
          </a:p>
          <a:p>
            <a:pPr lvl="1"/>
            <a:r>
              <a:rPr lang="en-US" sz="1800" dirty="0" smtClean="0"/>
              <a:t>After accounting for potential revenue adjustments, a projected available ending balance of $635.4 million would be available to roll over to the next fiscal year; or, in the alternative, the Legislature could choose to use some or all of the balance for additional discretionary spending or tax reductions.</a:t>
            </a:r>
          </a:p>
          <a:p>
            <a:pPr lvl="1">
              <a:buNone/>
            </a:pPr>
            <a:endParaRPr lang="en-US" dirty="0" smtClean="0"/>
          </a:p>
        </p:txBody>
      </p:sp>
      <p:sp>
        <p:nvSpPr>
          <p:cNvPr id="3" name="Slide Number Placeholder 2"/>
          <p:cNvSpPr>
            <a:spLocks noGrp="1"/>
          </p:cNvSpPr>
          <p:nvPr>
            <p:ph type="sldNum" sz="quarter" idx="10"/>
          </p:nvPr>
        </p:nvSpPr>
        <p:spPr/>
        <p:txBody>
          <a:bodyPr/>
          <a:lstStyle/>
          <a:p>
            <a:pPr>
              <a:defRPr/>
            </a:pPr>
            <a:endParaRPr lang="en-US" altLang="en-US" dirty="0" smtClean="0"/>
          </a:p>
          <a:p>
            <a:pPr>
              <a:defRPr/>
            </a:pPr>
            <a:fld id="{4D3E4C4F-2CC2-4E73-9376-FECE1B5A54E8}" type="slidenum">
              <a:rPr lang="en-US" altLang="en-US" smtClean="0"/>
              <a:pPr>
                <a:defRPr/>
              </a:pPr>
              <a:t>16</a:t>
            </a:fld>
            <a:endParaRPr lang="en-US" altLang="en-US" dirty="0"/>
          </a:p>
        </p:txBody>
      </p:sp>
    </p:spTree>
    <p:extLst>
      <p:ext uri="{BB962C8B-B14F-4D97-AF65-F5344CB8AC3E}">
        <p14:creationId xmlns:p14="http://schemas.microsoft.com/office/powerpoint/2010/main" val="26673976"/>
      </p:ext>
    </p:extLst>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403"/>
            <a:ext cx="8305800" cy="838200"/>
          </a:xfrm>
        </p:spPr>
        <p:txBody>
          <a:bodyPr/>
          <a:lstStyle/>
          <a:p>
            <a:r>
              <a:rPr lang="en-US" dirty="0" smtClean="0"/>
              <a:t>Outlook Projections Over Time</a:t>
            </a:r>
            <a:endParaRPr lang="en-US" dirty="0"/>
          </a:p>
        </p:txBody>
      </p:sp>
      <p:sp>
        <p:nvSpPr>
          <p:cNvPr id="5" name="Rectangle 4"/>
          <p:cNvSpPr/>
          <p:nvPr/>
        </p:nvSpPr>
        <p:spPr>
          <a:xfrm>
            <a:off x="609601" y="5244405"/>
            <a:ext cx="8381999" cy="1384995"/>
          </a:xfrm>
          <a:prstGeom prst="rect">
            <a:avLst/>
          </a:prstGeom>
        </p:spPr>
        <p:txBody>
          <a:bodyPr wrap="square">
            <a:spAutoFit/>
          </a:bodyPr>
          <a:lstStyle/>
          <a:p>
            <a:r>
              <a:rPr lang="en-US" sz="1400" dirty="0" smtClean="0"/>
              <a:t>Four of the last eight constitutionally required Outlooks showed substantial budget gaps, or potential shortfalls between revenues and expenditures, at the time of adoption. </a:t>
            </a:r>
            <a:r>
              <a:rPr lang="en-US" sz="1400" dirty="0"/>
              <a:t>G</a:t>
            </a:r>
            <a:r>
              <a:rPr lang="en-US" sz="1400" dirty="0" smtClean="0"/>
              <a:t>rowth in revenues and adjustments to recurring appropriations brought the budget back in balance and improved the state’s bottom line. However, recent actions by the Legislature to undertake increased recurring expenditures and tax adjustments have reduced the overall projected surplus between available General Revenue dollars and anticipated expenditures in Years 2 and 3 relative to last year’s Outlook.</a:t>
            </a:r>
          </a:p>
        </p:txBody>
      </p:sp>
      <p:sp>
        <p:nvSpPr>
          <p:cNvPr id="3" name="Slide Number Placeholder 2"/>
          <p:cNvSpPr>
            <a:spLocks noGrp="1"/>
          </p:cNvSpPr>
          <p:nvPr>
            <p:ph type="sldNum" sz="quarter" idx="10"/>
          </p:nvPr>
        </p:nvSpPr>
        <p:spPr/>
        <p:txBody>
          <a:bodyPr/>
          <a:lstStyle/>
          <a:p>
            <a:pPr>
              <a:defRPr/>
            </a:pPr>
            <a:endParaRPr lang="en-US" altLang="en-US" dirty="0" smtClean="0"/>
          </a:p>
          <a:p>
            <a:pPr>
              <a:defRPr/>
            </a:pPr>
            <a:fld id="{4D3E4C4F-2CC2-4E73-9376-FECE1B5A54E8}" type="slidenum">
              <a:rPr lang="en-US" altLang="en-US" smtClean="0"/>
              <a:pPr>
                <a:defRPr/>
              </a:pPr>
              <a:t>17</a:t>
            </a:fld>
            <a:endParaRPr lang="en-US" altLang="en-US" dirty="0"/>
          </a:p>
        </p:txBody>
      </p:sp>
      <p:pic>
        <p:nvPicPr>
          <p:cNvPr id="4" name="Picture 3"/>
          <p:cNvPicPr>
            <a:picLocks noChangeAspect="1"/>
          </p:cNvPicPr>
          <p:nvPr/>
        </p:nvPicPr>
        <p:blipFill>
          <a:blip r:embed="rId2"/>
          <a:stretch>
            <a:fillRect/>
          </a:stretch>
        </p:blipFill>
        <p:spPr>
          <a:xfrm>
            <a:off x="840505" y="990600"/>
            <a:ext cx="7541495" cy="4189233"/>
          </a:xfrm>
          <a:prstGeom prst="rect">
            <a:avLst/>
          </a:prstGeom>
        </p:spPr>
      </p:pic>
    </p:spTree>
    <p:extLst>
      <p:ext uri="{BB962C8B-B14F-4D97-AF65-F5344CB8AC3E}">
        <p14:creationId xmlns:p14="http://schemas.microsoft.com/office/powerpoint/2010/main" val="2665952107"/>
      </p:ext>
    </p:extLst>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304800"/>
            <a:ext cx="2895600" cy="609600"/>
          </a:xfrm>
          <a:solidFill>
            <a:schemeClr val="tx2">
              <a:lumMod val="50000"/>
            </a:schemeClr>
          </a:solidFill>
          <a:ln/>
        </p:spPr>
        <p:style>
          <a:lnRef idx="2">
            <a:schemeClr val="accent3"/>
          </a:lnRef>
          <a:fillRef idx="1">
            <a:schemeClr val="lt1"/>
          </a:fillRef>
          <a:effectRef idx="0">
            <a:schemeClr val="accent3"/>
          </a:effectRef>
          <a:fontRef idx="minor">
            <a:schemeClr val="dk1"/>
          </a:fontRef>
        </p:style>
        <p:txBody>
          <a:bodyPr/>
          <a:lstStyle/>
          <a:p>
            <a:pPr algn="ctr"/>
            <a:r>
              <a:rPr lang="en-US" dirty="0" smtClean="0">
                <a:solidFill>
                  <a:schemeClr val="bg1"/>
                </a:solidFill>
                <a:latin typeface="+mj-lt"/>
                <a:ea typeface="+mj-ea"/>
                <a:cs typeface="+mj-cs"/>
              </a:rPr>
              <a:t>Risk</a:t>
            </a:r>
            <a:endParaRPr lang="en-US" dirty="0">
              <a:solidFill>
                <a:schemeClr val="bg1"/>
              </a:solidFill>
              <a:latin typeface="+mj-lt"/>
              <a:ea typeface="+mj-ea"/>
              <a:cs typeface="+mj-cs"/>
            </a:endParaRPr>
          </a:p>
        </p:txBody>
      </p:sp>
      <p:sp>
        <p:nvSpPr>
          <p:cNvPr id="3" name="Content Placeholder 2"/>
          <p:cNvSpPr>
            <a:spLocks noGrp="1"/>
          </p:cNvSpPr>
          <p:nvPr>
            <p:ph idx="1"/>
          </p:nvPr>
        </p:nvSpPr>
        <p:spPr>
          <a:xfrm>
            <a:off x="609600" y="1295400"/>
            <a:ext cx="8077200" cy="4267200"/>
          </a:xfrm>
        </p:spPr>
        <p:txBody>
          <a:bodyPr/>
          <a:lstStyle/>
          <a:p>
            <a:r>
              <a:rPr lang="en-US" sz="1600" dirty="0" smtClean="0"/>
              <a:t>The </a:t>
            </a:r>
            <a:r>
              <a:rPr lang="en-US" sz="1600" dirty="0"/>
              <a:t>positive budget outlook is heavily reliant on the projected balance forward levels </a:t>
            </a:r>
            <a:r>
              <a:rPr lang="en-US" sz="1600" dirty="0" smtClean="0"/>
              <a:t>being available, the $1.0 billion reserve not being used, and the growth </a:t>
            </a:r>
            <a:r>
              <a:rPr lang="en-US" sz="1600" dirty="0"/>
              <a:t>levels for General </a:t>
            </a:r>
            <a:r>
              <a:rPr lang="en-US" sz="1600" dirty="0" smtClean="0"/>
              <a:t>Revenue and the major trust funds being achieved.  As an example of the Outlook’s sensitivity to risk, it would only take a 3.4% reduction in the General Revenue Estimate for FY 2016-17 to force the use of the $1.0 billion reserve and drive at least two of the scenarios (Tier 2 and Tier 3) negative in the second year.   A current-year change of this magnitude last happened in FY 2008-09.</a:t>
            </a:r>
          </a:p>
          <a:p>
            <a:endParaRPr lang="en-US" sz="1600" dirty="0" smtClean="0"/>
          </a:p>
          <a:p>
            <a:r>
              <a:rPr lang="en-US" sz="1600" dirty="0"/>
              <a:t>Assuming the $1 billion reserve is strictly adhered to each year, and depending on which scenario is pursued </a:t>
            </a:r>
            <a:r>
              <a:rPr lang="en-US" sz="1600" dirty="0" smtClean="0"/>
              <a:t>(Tier </a:t>
            </a:r>
            <a:r>
              <a:rPr lang="en-US" sz="1600" dirty="0"/>
              <a:t>1, Tier 2, or Tier 3), all or a portion of the projected ending balance can be invested in additional </a:t>
            </a:r>
            <a:r>
              <a:rPr lang="en-US" sz="1600" i="1" dirty="0"/>
              <a:t>recurring </a:t>
            </a:r>
            <a:r>
              <a:rPr lang="en-US" sz="1600" dirty="0"/>
              <a:t>issues in Fiscal Year 2016-17 without causing a budget gap in Fiscal Years 2017-18 or 2018-19</a:t>
            </a:r>
            <a:r>
              <a:rPr lang="en-US" sz="1600" dirty="0" smtClean="0"/>
              <a:t>.  However, Tier 3 already shows that the recurring expenditures are beginning to outpace available recurring revenues in FY 2018-19.   </a:t>
            </a:r>
          </a:p>
          <a:p>
            <a:pPr marL="0" indent="0">
              <a:buNone/>
            </a:pPr>
            <a:endParaRPr lang="en-US" sz="1600" i="1" dirty="0" smtClean="0"/>
          </a:p>
          <a:p>
            <a:r>
              <a:rPr lang="en-US" sz="1600" dirty="0" smtClean="0"/>
              <a:t>This is because </a:t>
            </a:r>
            <a:r>
              <a:rPr lang="en-US" sz="1600" i="1" dirty="0" smtClean="0"/>
              <a:t>recurring </a:t>
            </a:r>
            <a:r>
              <a:rPr lang="en-US" sz="1600" dirty="0" smtClean="0"/>
              <a:t>investments made in Year 1 of the Outlook have a compounding effect over time and reduce future ending balances.  Each of </a:t>
            </a:r>
            <a:r>
              <a:rPr lang="en-US" sz="1600" dirty="0"/>
              <a:t>t</a:t>
            </a:r>
            <a:r>
              <a:rPr lang="en-US" sz="1600" dirty="0" smtClean="0"/>
              <a:t>he three scenarios has a different growth pattern over time, affecting how large the </a:t>
            </a:r>
            <a:r>
              <a:rPr lang="en-US" sz="1600" i="1" dirty="0" smtClean="0"/>
              <a:t>additional</a:t>
            </a:r>
            <a:r>
              <a:rPr lang="en-US" sz="1600" dirty="0" smtClean="0"/>
              <a:t> recurring investment—the amount above the level already contemplated—can be in the first year. </a:t>
            </a:r>
          </a:p>
          <a:p>
            <a:endParaRPr lang="en-US" sz="1600" dirty="0" smtClean="0"/>
          </a:p>
        </p:txBody>
      </p:sp>
      <p:sp>
        <p:nvSpPr>
          <p:cNvPr id="4" name="Slide Number Placeholder 3"/>
          <p:cNvSpPr>
            <a:spLocks noGrp="1"/>
          </p:cNvSpPr>
          <p:nvPr>
            <p:ph type="sldNum" sz="quarter" idx="10"/>
          </p:nvPr>
        </p:nvSpPr>
        <p:spPr/>
        <p:txBody>
          <a:bodyPr/>
          <a:lstStyle/>
          <a:p>
            <a:pPr>
              <a:defRPr/>
            </a:pPr>
            <a:endParaRPr lang="en-US" altLang="en-US" dirty="0" smtClean="0"/>
          </a:p>
          <a:p>
            <a:pPr>
              <a:defRPr/>
            </a:pPr>
            <a:fld id="{4D3E4C4F-2CC2-4E73-9376-FECE1B5A54E8}" type="slidenum">
              <a:rPr lang="en-US" altLang="en-US" smtClean="0"/>
              <a:pPr>
                <a:defRPr/>
              </a:pPr>
              <a:t>18</a:t>
            </a:fld>
            <a:endParaRPr lang="en-US" altLang="en-US" dirty="0"/>
          </a:p>
        </p:txBody>
      </p:sp>
    </p:spTree>
    <p:extLst>
      <p:ext uri="{BB962C8B-B14F-4D97-AF65-F5344CB8AC3E}">
        <p14:creationId xmlns:p14="http://schemas.microsoft.com/office/powerpoint/2010/main" val="91133881"/>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0"/>
            <a:ext cx="8382000" cy="1020762"/>
          </a:xfrm>
        </p:spPr>
        <p:txBody>
          <a:bodyPr/>
          <a:lstStyle/>
          <a:p>
            <a:pPr eaLnBrk="1" hangingPunct="1"/>
            <a:r>
              <a:rPr lang="en-US" dirty="0" smtClean="0"/>
              <a:t>Economy Recovering</a:t>
            </a:r>
          </a:p>
        </p:txBody>
      </p:sp>
      <p:sp>
        <p:nvSpPr>
          <p:cNvPr id="24579" name="Rectangle 3"/>
          <p:cNvSpPr>
            <a:spLocks noGrp="1" noChangeArrowheads="1"/>
          </p:cNvSpPr>
          <p:nvPr>
            <p:ph idx="1"/>
          </p:nvPr>
        </p:nvSpPr>
        <p:spPr>
          <a:xfrm>
            <a:off x="381000" y="1066800"/>
            <a:ext cx="8458200" cy="5638800"/>
          </a:xfrm>
        </p:spPr>
        <p:txBody>
          <a:bodyPr/>
          <a:lstStyle/>
          <a:p>
            <a:r>
              <a:rPr lang="en-US" sz="1800" dirty="0" smtClean="0"/>
              <a:t>Florida </a:t>
            </a:r>
            <a:r>
              <a:rPr lang="en-US" sz="1800" dirty="0"/>
              <a:t>growth rates are generally returning to more typical levels and continue to show progress. However, the drags are more persistent than past events, and it will take another year to climb completely out of the hole left by the recession. In the various forecasts, normalcy has been largely achieved by FY 2016-17. Overall... </a:t>
            </a:r>
            <a:endParaRPr lang="en-US" sz="1800" dirty="0" smtClean="0"/>
          </a:p>
          <a:p>
            <a:pPr marL="0" indent="0">
              <a:buNone/>
            </a:pPr>
            <a:endParaRPr lang="en-US" sz="1000" dirty="0" smtClean="0"/>
          </a:p>
          <a:p>
            <a:pPr lvl="1"/>
            <a:r>
              <a:rPr lang="en-US" sz="1800" dirty="0"/>
              <a:t>The recovery in the national economy is well underway. While most areas of commercial and consumer credit have significantly strengthened – residential credit for purchases still remains somewhat difficult for consumers to access with a weighted average credit score of 751 and LTV of 81 percent. Student loan and recently undertaken auto debts appear to be affecting the ability to qualify for residential credit. </a:t>
            </a:r>
          </a:p>
          <a:p>
            <a:pPr lvl="1" eaLnBrk="1" hangingPunct="1">
              <a:buNone/>
            </a:pPr>
            <a:endParaRPr lang="en-US" sz="1000" dirty="0" smtClean="0"/>
          </a:p>
          <a:p>
            <a:pPr lvl="1" eaLnBrk="1" hangingPunct="1"/>
            <a:r>
              <a:rPr lang="en-US" sz="1800" dirty="0"/>
              <a:t>By the close of the 2014-15 fiscal year, several key measures of the Florida economy had returned to or surpassed their prior peaks</a:t>
            </a:r>
            <a:r>
              <a:rPr lang="en-US" sz="1800" dirty="0" smtClean="0"/>
              <a:t>.</a:t>
            </a:r>
          </a:p>
          <a:p>
            <a:pPr lvl="2"/>
            <a:r>
              <a:rPr lang="en-US" sz="1400" dirty="0" smtClean="0"/>
              <a:t>Most </a:t>
            </a:r>
            <a:r>
              <a:rPr lang="en-US" sz="1400" dirty="0"/>
              <a:t>of the personal income metrics (real per capita income being a notable exception), some employment sectors and all of the tourism counts exceeded their prior peaks. </a:t>
            </a:r>
          </a:p>
          <a:p>
            <a:pPr lvl="2"/>
            <a:r>
              <a:rPr lang="en-US" sz="1400" dirty="0" smtClean="0"/>
              <a:t>Still </a:t>
            </a:r>
            <a:r>
              <a:rPr lang="en-US" sz="1400" dirty="0"/>
              <a:t>other measures were posting solid year-over-year improvements, even if they were not yet back to peak performance levels. </a:t>
            </a:r>
          </a:p>
          <a:p>
            <a:pPr lvl="2"/>
            <a:r>
              <a:rPr lang="en-US" sz="1400" dirty="0" smtClean="0"/>
              <a:t>In </a:t>
            </a:r>
            <a:r>
              <a:rPr lang="en-US" sz="1400" dirty="0"/>
              <a:t>the current forecast, none of the key construction metrics show a return to peak levels until 2021-22. </a:t>
            </a:r>
          </a:p>
          <a:p>
            <a:pPr lvl="1" eaLnBrk="1" hangingPunct="1"/>
            <a:endParaRPr lang="en-US" sz="1800" dirty="0" smtClean="0"/>
          </a:p>
        </p:txBody>
      </p:sp>
      <p:sp>
        <p:nvSpPr>
          <p:cNvPr id="4" name="Slide Number Placeholder 3"/>
          <p:cNvSpPr>
            <a:spLocks noGrp="1"/>
          </p:cNvSpPr>
          <p:nvPr>
            <p:ph type="sldNum" sz="quarter" idx="10"/>
          </p:nvPr>
        </p:nvSpPr>
        <p:spPr>
          <a:xfrm>
            <a:off x="6972795" y="6324600"/>
            <a:ext cx="2133600" cy="457200"/>
          </a:xfrm>
        </p:spPr>
        <p:txBody>
          <a:bodyPr/>
          <a:lstStyle/>
          <a:p>
            <a:pPr>
              <a:defRPr/>
            </a:pPr>
            <a:endParaRPr lang="en-US" altLang="en-US" dirty="0" smtClean="0">
              <a:solidFill>
                <a:srgbClr val="000000"/>
              </a:solidFill>
            </a:endParaRPr>
          </a:p>
          <a:p>
            <a:pPr>
              <a:defRPr/>
            </a:pPr>
            <a:r>
              <a:rPr lang="en-US" altLang="en-US" dirty="0" smtClean="0">
                <a:solidFill>
                  <a:srgbClr val="000000"/>
                </a:solidFill>
              </a:rPr>
              <a:t>1</a:t>
            </a:r>
            <a:endParaRPr lang="en-US" altLang="en-US" dirty="0">
              <a:solidFill>
                <a:srgbClr val="000000"/>
              </a:solidFill>
            </a:endParaRPr>
          </a:p>
        </p:txBody>
      </p:sp>
    </p:spTree>
    <p:extLst>
      <p:ext uri="{BB962C8B-B14F-4D97-AF65-F5344CB8AC3E}">
        <p14:creationId xmlns:p14="http://schemas.microsoft.com/office/powerpoint/2010/main" val="3763220121"/>
      </p:ext>
    </p:extLst>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endParaRPr lang="en-US" altLang="en-US" dirty="0" smtClean="0"/>
          </a:p>
          <a:p>
            <a:pPr>
              <a:defRPr/>
            </a:pPr>
            <a:fld id="{4D3E4C4F-2CC2-4E73-9376-FECE1B5A54E8}" type="slidenum">
              <a:rPr lang="en-US" altLang="en-US" smtClean="0"/>
              <a:pPr>
                <a:defRPr/>
              </a:pPr>
              <a:t>19</a:t>
            </a:fld>
            <a:endParaRPr lang="en-US" altLang="en-US" dirty="0"/>
          </a:p>
        </p:txBody>
      </p:sp>
      <p:sp>
        <p:nvSpPr>
          <p:cNvPr id="8" name="TextBox 7"/>
          <p:cNvSpPr txBox="1"/>
          <p:nvPr/>
        </p:nvSpPr>
        <p:spPr>
          <a:xfrm>
            <a:off x="342900" y="6516529"/>
            <a:ext cx="5562600" cy="230832"/>
          </a:xfrm>
          <a:prstGeom prst="rect">
            <a:avLst/>
          </a:prstGeom>
          <a:noFill/>
        </p:spPr>
        <p:txBody>
          <a:bodyPr wrap="square" rtlCol="0">
            <a:spAutoFit/>
          </a:bodyPr>
          <a:lstStyle/>
          <a:p>
            <a:r>
              <a:rPr lang="en-US" sz="900" i="1" dirty="0">
                <a:latin typeface="Arial Narrow" pitchFamily="34" charset="0"/>
              </a:rPr>
              <a:t>Note: the Tier 2 and Tier 3 scenarios assume any deficit is resolved within the fiscal year as constitutionally required</a:t>
            </a:r>
            <a:r>
              <a:rPr lang="en-US" sz="900" i="1" dirty="0" smtClean="0">
                <a:latin typeface="Arial Narrow" pitchFamily="34" charset="0"/>
              </a:rPr>
              <a:t>.</a:t>
            </a:r>
            <a:endParaRPr lang="en-US" sz="900" i="1" dirty="0">
              <a:latin typeface="Arial Narrow" pitchFamily="34" charset="0"/>
            </a:endParaRPr>
          </a:p>
        </p:txBody>
      </p:sp>
      <p:pic>
        <p:nvPicPr>
          <p:cNvPr id="5" name="Picture 4"/>
          <p:cNvPicPr>
            <a:picLocks noChangeAspect="1"/>
          </p:cNvPicPr>
          <p:nvPr/>
        </p:nvPicPr>
        <p:blipFill>
          <a:blip r:embed="rId3"/>
          <a:stretch>
            <a:fillRect/>
          </a:stretch>
        </p:blipFill>
        <p:spPr>
          <a:xfrm>
            <a:off x="838200" y="228600"/>
            <a:ext cx="7360538" cy="6206098"/>
          </a:xfrm>
          <a:prstGeom prst="rect">
            <a:avLst/>
          </a:prstGeom>
        </p:spPr>
      </p:pic>
    </p:spTree>
    <p:extLst>
      <p:ext uri="{BB962C8B-B14F-4D97-AF65-F5344CB8AC3E}">
        <p14:creationId xmlns:p14="http://schemas.microsoft.com/office/powerpoint/2010/main" val="1215776734"/>
      </p:ext>
    </p:extLst>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543800" cy="838200"/>
          </a:xfrm>
        </p:spPr>
        <p:txBody>
          <a:bodyPr/>
          <a:lstStyle/>
          <a:p>
            <a:r>
              <a:rPr lang="en-US" dirty="0" smtClean="0"/>
              <a:t>Black Swans...</a:t>
            </a:r>
            <a:endParaRPr lang="en-US" dirty="0"/>
          </a:p>
        </p:txBody>
      </p:sp>
      <p:sp>
        <p:nvSpPr>
          <p:cNvPr id="3" name="Content Placeholder 2"/>
          <p:cNvSpPr>
            <a:spLocks noGrp="1"/>
          </p:cNvSpPr>
          <p:nvPr>
            <p:ph idx="1"/>
          </p:nvPr>
        </p:nvSpPr>
        <p:spPr>
          <a:xfrm>
            <a:off x="381000" y="914400"/>
            <a:ext cx="8610600" cy="4724400"/>
          </a:xfrm>
        </p:spPr>
        <p:txBody>
          <a:bodyPr/>
          <a:lstStyle/>
          <a:p>
            <a:pPr>
              <a:buNone/>
            </a:pPr>
            <a:r>
              <a:rPr lang="en-US" sz="2000" i="1" dirty="0" smtClean="0"/>
              <a:t>“Black Swans” are low probability, high impact events:</a:t>
            </a:r>
          </a:p>
          <a:p>
            <a:pPr>
              <a:buNone/>
            </a:pPr>
            <a:endParaRPr lang="en-US" sz="900" dirty="0" smtClean="0"/>
          </a:p>
          <a:p>
            <a:pPr lvl="1"/>
            <a:r>
              <a:rPr lang="en-US" sz="2000" dirty="0" smtClean="0"/>
              <a:t>A severe </a:t>
            </a:r>
            <a:r>
              <a:rPr lang="en-US" sz="2000" dirty="0"/>
              <a:t>n</a:t>
            </a:r>
            <a:r>
              <a:rPr lang="en-US" sz="2000" dirty="0" smtClean="0"/>
              <a:t>atural disaster that stresses the state’s reserves.</a:t>
            </a:r>
          </a:p>
          <a:p>
            <a:pPr lvl="2"/>
            <a:r>
              <a:rPr lang="en-US" sz="1700" dirty="0" smtClean="0"/>
              <a:t>2004 and 2005 Hurricane Seasons</a:t>
            </a:r>
          </a:p>
          <a:p>
            <a:pPr lvl="2"/>
            <a:r>
              <a:rPr lang="en-US" sz="1700" dirty="0" smtClean="0"/>
              <a:t>Budget Stabilization Fund balance is currently $1,139.2 million; with the final repayment of the FY 2008-09 emergency transfer, it will be $</a:t>
            </a:r>
            <a:r>
              <a:rPr lang="en-US" sz="1700" dirty="0"/>
              <a:t>1,353.7 million at the end of FY </a:t>
            </a:r>
            <a:r>
              <a:rPr lang="en-US" sz="1700" dirty="0" smtClean="0"/>
              <a:t>2015-16.</a:t>
            </a:r>
          </a:p>
          <a:p>
            <a:pPr lvl="1"/>
            <a:endParaRPr lang="en-US" sz="1600" dirty="0" smtClean="0"/>
          </a:p>
          <a:p>
            <a:pPr lvl="1"/>
            <a:r>
              <a:rPr lang="en-US" sz="2000" dirty="0" smtClean="0"/>
              <a:t>A global recession and/or significant financial disruption that spills over to the real U.S. economy and indirectly to Florida.</a:t>
            </a:r>
          </a:p>
          <a:p>
            <a:pPr lvl="2"/>
            <a:r>
              <a:rPr lang="en-US" sz="1700" dirty="0" smtClean="0"/>
              <a:t>Accelerating global weakness, particularly in China and other emerging markets.</a:t>
            </a:r>
            <a:endParaRPr lang="en-US" sz="1700" dirty="0"/>
          </a:p>
          <a:p>
            <a:pPr marL="987425" lvl="3" indent="0">
              <a:buNone/>
            </a:pPr>
            <a:r>
              <a:rPr lang="en-US" sz="1200" i="1" dirty="0"/>
              <a:t>S</a:t>
            </a:r>
            <a:r>
              <a:rPr lang="en-US" sz="1200" i="1" dirty="0" smtClean="0"/>
              <a:t>tronger dollar, capital outflows from investors from other countries pursuing higher interest rates, interruptions </a:t>
            </a:r>
            <a:r>
              <a:rPr lang="en-US" sz="1200" i="1" dirty="0"/>
              <a:t>in exports, growing trade </a:t>
            </a:r>
            <a:r>
              <a:rPr lang="en-US" sz="1200" i="1" dirty="0" smtClean="0"/>
              <a:t>imbalances, deflationary pressure and </a:t>
            </a:r>
            <a:r>
              <a:rPr lang="en-US" sz="1200" i="1" dirty="0"/>
              <a:t>lower corporate profits.</a:t>
            </a:r>
          </a:p>
          <a:p>
            <a:pPr lvl="2"/>
            <a:r>
              <a:rPr lang="en-US" sz="1800" dirty="0"/>
              <a:t>M</a:t>
            </a:r>
            <a:r>
              <a:rPr lang="en-US" sz="1800" dirty="0" smtClean="0"/>
              <a:t>arket volatility heightened by international factors, popping the s</a:t>
            </a:r>
            <a:r>
              <a:rPr lang="en-US" sz="1700" dirty="0" smtClean="0"/>
              <a:t>tock </a:t>
            </a:r>
            <a:r>
              <a:rPr lang="en-US" sz="1700" dirty="0"/>
              <a:t>m</a:t>
            </a:r>
            <a:r>
              <a:rPr lang="en-US" sz="1700" dirty="0" smtClean="0"/>
              <a:t>arket bubble and triggering a protracted slump and declining consumer sentiment.</a:t>
            </a:r>
          </a:p>
          <a:p>
            <a:pPr marL="987425" lvl="3" indent="0">
              <a:buNone/>
            </a:pPr>
            <a:r>
              <a:rPr lang="en-US" sz="1200" i="1" dirty="0" smtClean="0"/>
              <a:t>Among others, Robert </a:t>
            </a:r>
            <a:r>
              <a:rPr lang="en-US" sz="1200" i="1" dirty="0" err="1" smtClean="0"/>
              <a:t>Shiller</a:t>
            </a:r>
            <a:r>
              <a:rPr lang="en-US" sz="1200" i="1" dirty="0" smtClean="0"/>
              <a:t> has warned in a recent analysis that a possible speculative bubble exists: </a:t>
            </a:r>
            <a:r>
              <a:rPr lang="en-US" sz="1200" i="1" dirty="0"/>
              <a:t>“It is entirely plausible that the shaking of investor complacency in recent days will, despite intermittent rebounds, take the market down significantly and within a year or two restore CAPE ratios to historical averages. This would put the </a:t>
            </a:r>
            <a:r>
              <a:rPr lang="en-US" sz="1200" i="1" dirty="0" smtClean="0"/>
              <a:t>S&amp;P </a:t>
            </a:r>
            <a:r>
              <a:rPr lang="en-US" sz="1200" i="1" dirty="0"/>
              <a:t>closer to 1,300 from around </a:t>
            </a:r>
            <a:r>
              <a:rPr lang="en-US" sz="1200" i="1" dirty="0" smtClean="0"/>
              <a:t>1,900...and </a:t>
            </a:r>
            <a:r>
              <a:rPr lang="en-US" sz="1200" i="1" dirty="0"/>
              <a:t>the Dow at 11,000 from around 16,000. They could also fall further; the historical average is not a floor</a:t>
            </a:r>
            <a:r>
              <a:rPr lang="en-US" sz="1200" i="1" dirty="0" smtClean="0"/>
              <a:t>.”</a:t>
            </a:r>
            <a:endParaRPr lang="en-US" sz="1200" i="1" dirty="0"/>
          </a:p>
          <a:p>
            <a:pPr marL="693737" lvl="2" indent="0">
              <a:buNone/>
            </a:pPr>
            <a:endParaRPr lang="en-US" sz="1700" dirty="0" smtClean="0"/>
          </a:p>
        </p:txBody>
      </p:sp>
      <p:sp>
        <p:nvSpPr>
          <p:cNvPr id="4" name="Slide Number Placeholder 3"/>
          <p:cNvSpPr>
            <a:spLocks noGrp="1"/>
          </p:cNvSpPr>
          <p:nvPr>
            <p:ph type="sldNum" sz="quarter" idx="10"/>
          </p:nvPr>
        </p:nvSpPr>
        <p:spPr/>
        <p:txBody>
          <a:bodyPr/>
          <a:lstStyle/>
          <a:p>
            <a:pPr>
              <a:defRPr/>
            </a:pPr>
            <a:endParaRPr lang="en-US" altLang="en-US" dirty="0" smtClean="0"/>
          </a:p>
          <a:p>
            <a:pPr>
              <a:defRPr/>
            </a:pPr>
            <a:fld id="{4D3E4C4F-2CC2-4E73-9376-FECE1B5A54E8}" type="slidenum">
              <a:rPr lang="en-US" altLang="en-US" smtClean="0"/>
              <a:pPr>
                <a:defRPr/>
              </a:pPr>
              <a:t>20</a:t>
            </a:fld>
            <a:endParaRPr lang="en-US" altLang="en-US" dirty="0"/>
          </a:p>
        </p:txBody>
      </p:sp>
    </p:spTree>
    <p:extLst>
      <p:ext uri="{BB962C8B-B14F-4D97-AF65-F5344CB8AC3E}">
        <p14:creationId xmlns:p14="http://schemas.microsoft.com/office/powerpoint/2010/main" val="3665582583"/>
      </p:ext>
    </p:extLst>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altLang="en-US" smtClean="0"/>
              <a:t/>
            </a:r>
            <a:br>
              <a:rPr lang="en-US" altLang="en-US" smtClean="0"/>
            </a:br>
            <a:fld id="{91216175-DAED-4043-969F-CFD526653DBE}" type="slidenum">
              <a:rPr lang="en-US" altLang="en-US" smtClean="0"/>
              <a:pPr>
                <a:defRPr/>
              </a:pPr>
              <a:t>21</a:t>
            </a:fld>
            <a:endParaRPr lang="en-US" altLang="en-US" dirty="0"/>
          </a:p>
        </p:txBody>
      </p:sp>
      <p:sp>
        <p:nvSpPr>
          <p:cNvPr id="3" name="TextBox 2"/>
          <p:cNvSpPr txBox="1"/>
          <p:nvPr/>
        </p:nvSpPr>
        <p:spPr>
          <a:xfrm>
            <a:off x="0" y="2057400"/>
            <a:ext cx="9144000" cy="646331"/>
          </a:xfrm>
          <a:prstGeom prst="rect">
            <a:avLst/>
          </a:prstGeom>
          <a:noFill/>
        </p:spPr>
        <p:txBody>
          <a:bodyPr wrap="square" rtlCol="0">
            <a:spAutoFit/>
          </a:bodyPr>
          <a:lstStyle/>
          <a:p>
            <a:pPr algn="ctr"/>
            <a:r>
              <a:rPr lang="en-US" sz="3600" b="1" i="1" dirty="0">
                <a:solidFill>
                  <a:schemeClr val="tx2"/>
                </a:solidFill>
                <a:latin typeface="+mj-lt"/>
                <a:ea typeface="+mj-ea"/>
                <a:cs typeface="+mj-cs"/>
              </a:rPr>
              <a:t>Supporting Economic </a:t>
            </a:r>
            <a:r>
              <a:rPr lang="en-US" sz="3600" b="1" i="1" dirty="0" smtClean="0">
                <a:solidFill>
                  <a:schemeClr val="tx2"/>
                </a:solidFill>
                <a:latin typeface="+mj-lt"/>
                <a:ea typeface="+mj-ea"/>
                <a:cs typeface="+mj-cs"/>
              </a:rPr>
              <a:t>Material...</a:t>
            </a:r>
            <a:endParaRPr lang="en-US" sz="3600" b="1" i="1" dirty="0">
              <a:solidFill>
                <a:schemeClr val="tx2"/>
              </a:solidFill>
              <a:latin typeface="+mj-lt"/>
              <a:ea typeface="+mj-ea"/>
              <a:cs typeface="+mj-cs"/>
            </a:endParaRPr>
          </a:p>
        </p:txBody>
      </p:sp>
    </p:spTree>
    <p:extLst>
      <p:ext uri="{BB962C8B-B14F-4D97-AF65-F5344CB8AC3E}">
        <p14:creationId xmlns:p14="http://schemas.microsoft.com/office/powerpoint/2010/main" val="3553050510"/>
      </p:ext>
    </p:extLst>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98438"/>
            <a:ext cx="9144000" cy="792162"/>
          </a:xfrm>
        </p:spPr>
        <p:txBody>
          <a:bodyPr/>
          <a:lstStyle/>
          <a:p>
            <a:pPr algn="ctr" eaLnBrk="1" hangingPunct="1"/>
            <a:r>
              <a:rPr lang="en-US" sz="3600" dirty="0" smtClean="0"/>
              <a:t>Economy Had Continued Growth in 2014</a:t>
            </a:r>
          </a:p>
        </p:txBody>
      </p:sp>
      <p:sp>
        <p:nvSpPr>
          <p:cNvPr id="3" name="Slide Number Placeholder 2"/>
          <p:cNvSpPr>
            <a:spLocks noGrp="1"/>
          </p:cNvSpPr>
          <p:nvPr>
            <p:ph type="sldNum" sz="quarter" idx="10"/>
          </p:nvPr>
        </p:nvSpPr>
        <p:spPr/>
        <p:txBody>
          <a:bodyPr/>
          <a:lstStyle/>
          <a:p>
            <a:pPr>
              <a:defRPr/>
            </a:pPr>
            <a:endParaRPr lang="en-US" altLang="en-US" dirty="0" smtClean="0">
              <a:solidFill>
                <a:srgbClr val="000000"/>
              </a:solidFill>
            </a:endParaRPr>
          </a:p>
          <a:p>
            <a:pPr>
              <a:defRPr/>
            </a:pPr>
            <a:fld id="{4D3E4C4F-2CC2-4E73-9376-FECE1B5A54E8}" type="slidenum">
              <a:rPr lang="en-US" altLang="en-US" smtClean="0">
                <a:solidFill>
                  <a:srgbClr val="000000"/>
                </a:solidFill>
              </a:rPr>
              <a:pPr>
                <a:defRPr/>
              </a:pPr>
              <a:t>22</a:t>
            </a:fld>
            <a:endParaRPr lang="en-US" altLang="en-US" dirty="0">
              <a:solidFill>
                <a:srgbClr val="000000"/>
              </a:solidFill>
            </a:endParaRPr>
          </a:p>
        </p:txBody>
      </p:sp>
      <p:sp>
        <p:nvSpPr>
          <p:cNvPr id="7" name="Rectangle 6"/>
          <p:cNvSpPr/>
          <p:nvPr/>
        </p:nvSpPr>
        <p:spPr>
          <a:xfrm>
            <a:off x="390525" y="5706070"/>
            <a:ext cx="8382000" cy="923330"/>
          </a:xfrm>
          <a:prstGeom prst="rect">
            <a:avLst/>
          </a:prstGeom>
        </p:spPr>
        <p:txBody>
          <a:bodyPr wrap="square">
            <a:spAutoFit/>
          </a:bodyPr>
          <a:lstStyle/>
          <a:p>
            <a:pPr eaLnBrk="1" hangingPunct="1">
              <a:lnSpc>
                <a:spcPct val="90000"/>
              </a:lnSpc>
            </a:pPr>
            <a:r>
              <a:rPr lang="en-US" sz="1500" dirty="0"/>
              <a:t>In 2014, the pace of Florida’s economic growth increased, surpassing the state’s revised 2013 growth rate. State Gross Domestic Product (GDP) showed Florida with an improved national ranking of </a:t>
            </a:r>
            <a:r>
              <a:rPr lang="en-US" sz="1500" dirty="0" smtClean="0"/>
              <a:t>11</a:t>
            </a:r>
            <a:r>
              <a:rPr lang="en-US" sz="1500" baseline="30000" dirty="0" smtClean="0"/>
              <a:t>th</a:t>
            </a:r>
            <a:r>
              <a:rPr lang="en-US" sz="1500" dirty="0" smtClean="0"/>
              <a:t> in </a:t>
            </a:r>
            <a:r>
              <a:rPr lang="en-US" sz="1500" dirty="0"/>
              <a:t>the nation with a real growth gain of 2.7%, moving Florida above the national average (2.2% in 2014) for the second year in a row.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25" y="1238002"/>
            <a:ext cx="7010400" cy="4248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7396284"/>
      </p:ext>
    </p:extLst>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09600"/>
          </a:xfrm>
        </p:spPr>
        <p:txBody>
          <a:bodyPr/>
          <a:lstStyle/>
          <a:p>
            <a:pPr algn="ctr" eaLnBrk="1" hangingPunct="1"/>
            <a:r>
              <a:rPr lang="en-US" sz="2900" dirty="0" smtClean="0"/>
              <a:t>FL Personal Income Growth Strengthened in 2014</a:t>
            </a:r>
            <a:endParaRPr lang="en-US" sz="2900" dirty="0"/>
          </a:p>
        </p:txBody>
      </p:sp>
      <p:sp>
        <p:nvSpPr>
          <p:cNvPr id="4" name="Slide Number Placeholder 3"/>
          <p:cNvSpPr>
            <a:spLocks noGrp="1"/>
          </p:cNvSpPr>
          <p:nvPr>
            <p:ph type="sldNum" sz="quarter" idx="10"/>
          </p:nvPr>
        </p:nvSpPr>
        <p:spPr/>
        <p:txBody>
          <a:bodyPr/>
          <a:lstStyle/>
          <a:p>
            <a:pPr>
              <a:defRPr/>
            </a:pPr>
            <a:endParaRPr lang="en-US" altLang="en-US" dirty="0" smtClean="0">
              <a:solidFill>
                <a:srgbClr val="000000"/>
              </a:solidFill>
            </a:endParaRPr>
          </a:p>
          <a:p>
            <a:pPr>
              <a:defRPr/>
            </a:pPr>
            <a:fld id="{79F083D4-0638-4295-AE3C-FEC4C329898A}" type="slidenum">
              <a:rPr lang="en-US" altLang="en-US" smtClean="0">
                <a:solidFill>
                  <a:srgbClr val="000000"/>
                </a:solidFill>
              </a:rPr>
              <a:pPr>
                <a:defRPr/>
              </a:pPr>
              <a:t>23</a:t>
            </a:fld>
            <a:endParaRPr lang="en-US" altLang="en-US" dirty="0">
              <a:solidFill>
                <a:srgbClr val="000000"/>
              </a:solidFill>
            </a:endParaRPr>
          </a:p>
        </p:txBody>
      </p:sp>
      <p:sp>
        <p:nvSpPr>
          <p:cNvPr id="13" name="Rectangle 12"/>
          <p:cNvSpPr/>
          <p:nvPr/>
        </p:nvSpPr>
        <p:spPr>
          <a:xfrm>
            <a:off x="152401" y="4766608"/>
            <a:ext cx="8915400" cy="1938992"/>
          </a:xfrm>
          <a:prstGeom prst="rect">
            <a:avLst/>
          </a:prstGeom>
        </p:spPr>
        <p:txBody>
          <a:bodyPr wrap="square">
            <a:spAutoFit/>
          </a:bodyPr>
          <a:lstStyle/>
          <a:p>
            <a:r>
              <a:rPr lang="en-US" sz="1500" dirty="0" smtClean="0"/>
              <a:t>In </a:t>
            </a:r>
            <a:r>
              <a:rPr lang="en-US" sz="1500" dirty="0"/>
              <a:t>the latest data, Florida finished the 2014 calendar year with 4.6% growth over the prior year—above the national growth rate of 3.9% and ranking </a:t>
            </a:r>
            <a:r>
              <a:rPr lang="en-US" sz="1500" dirty="0" smtClean="0"/>
              <a:t>11</a:t>
            </a:r>
            <a:r>
              <a:rPr lang="en-US" sz="1500" baseline="30000" dirty="0" smtClean="0"/>
              <a:t>th</a:t>
            </a:r>
            <a:r>
              <a:rPr lang="en-US" sz="1500" dirty="0" smtClean="0"/>
              <a:t> among </a:t>
            </a:r>
            <a:r>
              <a:rPr lang="en-US" sz="1500" dirty="0"/>
              <a:t>all states. The latest revised results for the entire 2013 calendar year </a:t>
            </a:r>
            <a:r>
              <a:rPr lang="en-US" sz="1500" dirty="0" smtClean="0"/>
              <a:t>shows that Florida was </a:t>
            </a:r>
            <a:r>
              <a:rPr lang="en-US" sz="1500" dirty="0"/>
              <a:t>ranked </a:t>
            </a:r>
            <a:r>
              <a:rPr lang="en-US" sz="1500" dirty="0" smtClean="0"/>
              <a:t>15</a:t>
            </a:r>
            <a:r>
              <a:rPr lang="en-US" sz="1500" baseline="30000" dirty="0" smtClean="0"/>
              <a:t>th</a:t>
            </a:r>
            <a:r>
              <a:rPr lang="en-US" sz="1500" dirty="0" smtClean="0"/>
              <a:t> in </a:t>
            </a:r>
            <a:r>
              <a:rPr lang="en-US" sz="1500" dirty="0"/>
              <a:t>the </a:t>
            </a:r>
            <a:r>
              <a:rPr lang="en-US" sz="1500" dirty="0" smtClean="0"/>
              <a:t>country during that year, </a:t>
            </a:r>
            <a:r>
              <a:rPr lang="en-US" sz="1500" dirty="0"/>
              <a:t>with personal income growth of 2.3</a:t>
            </a:r>
            <a:r>
              <a:rPr lang="en-US" sz="1500" dirty="0" smtClean="0"/>
              <a:t>% (also stronger than the national average). </a:t>
            </a:r>
            <a:endParaRPr lang="en-US" sz="1500" dirty="0"/>
          </a:p>
          <a:p>
            <a:endParaRPr lang="en-US" sz="1500" dirty="0" smtClean="0"/>
          </a:p>
          <a:p>
            <a:r>
              <a:rPr lang="en-US" sz="1500" dirty="0" smtClean="0"/>
              <a:t>Data </a:t>
            </a:r>
            <a:r>
              <a:rPr lang="en-US" sz="1500" dirty="0"/>
              <a:t>for the first quarter of 2015 (2015:Q1) shows that personal income grew in 46 states and that growth accelerated in 15 of those states. The fastest growth, </a:t>
            </a:r>
            <a:r>
              <a:rPr lang="en-US" sz="1500" dirty="0" smtClean="0"/>
              <a:t>1.3%, </a:t>
            </a:r>
            <a:r>
              <a:rPr lang="en-US" sz="1500" dirty="0"/>
              <a:t>was in Florida which ranked the state number one in the country.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659" y="990600"/>
            <a:ext cx="556288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8562260"/>
      </p:ext>
    </p:extLst>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86400" y="1676400"/>
            <a:ext cx="3505200" cy="1200329"/>
          </a:xfrm>
          <a:prstGeom prst="rect">
            <a:avLst/>
          </a:prstGeom>
          <a:noFill/>
        </p:spPr>
        <p:txBody>
          <a:bodyPr wrap="square" rtlCol="0">
            <a:spAutoFit/>
          </a:bodyPr>
          <a:lstStyle/>
          <a:p>
            <a:r>
              <a:rPr lang="en-US" sz="1200" b="1" u="sng" dirty="0" smtClean="0"/>
              <a:t>July  Nonfarm Jobs (YOY)</a:t>
            </a:r>
          </a:p>
          <a:p>
            <a:pPr marL="182880">
              <a:tabLst>
                <a:tab pos="1258888" algn="r"/>
              </a:tabLst>
            </a:pPr>
            <a:r>
              <a:rPr lang="en-US" sz="1200" dirty="0" smtClean="0"/>
              <a:t>US	             2.1%</a:t>
            </a:r>
          </a:p>
          <a:p>
            <a:pPr marL="182880">
              <a:tabLst>
                <a:tab pos="1258888" algn="r"/>
              </a:tabLst>
            </a:pPr>
            <a:r>
              <a:rPr lang="en-US" sz="1200" dirty="0" smtClean="0"/>
              <a:t>FL	              3.5%</a:t>
            </a:r>
          </a:p>
          <a:p>
            <a:pPr marL="182880">
              <a:tabLst>
                <a:tab pos="1544638" algn="r"/>
              </a:tabLst>
            </a:pPr>
            <a:r>
              <a:rPr lang="en-US" sz="1200" dirty="0" smtClean="0"/>
              <a:t>YR:	            271,500 jobs</a:t>
            </a:r>
          </a:p>
          <a:p>
            <a:pPr marL="182880">
              <a:tabLst>
                <a:tab pos="1544638" algn="r"/>
              </a:tabLst>
            </a:pPr>
            <a:r>
              <a:rPr lang="en-US" sz="1200" dirty="0" smtClean="0"/>
              <a:t>Peak:	</a:t>
            </a:r>
            <a:r>
              <a:rPr lang="en-US" sz="1200" dirty="0" smtClean="0">
                <a:solidFill>
                  <a:srgbClr val="FF0000"/>
                </a:solidFill>
              </a:rPr>
              <a:t>        </a:t>
            </a:r>
            <a:r>
              <a:rPr lang="en-US" sz="1200" dirty="0" smtClean="0"/>
              <a:t>+51,700 jobs over Prior Peak</a:t>
            </a:r>
          </a:p>
          <a:p>
            <a:pPr marL="182880">
              <a:tabLst>
                <a:tab pos="1544638" algn="r"/>
              </a:tabLst>
            </a:pPr>
            <a:r>
              <a:rPr lang="en-US" sz="1200" i="1" dirty="0" smtClean="0"/>
              <a:t>[Prior Employment Peak passed in May 2015]</a:t>
            </a:r>
          </a:p>
        </p:txBody>
      </p:sp>
      <p:sp>
        <p:nvSpPr>
          <p:cNvPr id="7" name="TextBox 6"/>
          <p:cNvSpPr txBox="1"/>
          <p:nvPr/>
        </p:nvSpPr>
        <p:spPr>
          <a:xfrm>
            <a:off x="381000" y="4265474"/>
            <a:ext cx="3581400" cy="1754326"/>
          </a:xfrm>
          <a:prstGeom prst="rect">
            <a:avLst/>
          </a:prstGeom>
          <a:noFill/>
        </p:spPr>
        <p:txBody>
          <a:bodyPr wrap="square" rtlCol="0">
            <a:spAutoFit/>
          </a:bodyPr>
          <a:lstStyle/>
          <a:p>
            <a:r>
              <a:rPr lang="en-US" sz="1200" b="1" u="sng" dirty="0" smtClean="0"/>
              <a:t>July Unemployment Rate</a:t>
            </a:r>
          </a:p>
          <a:p>
            <a:pPr marL="182880">
              <a:tabLst>
                <a:tab pos="800100" algn="r"/>
              </a:tabLst>
            </a:pPr>
            <a:r>
              <a:rPr lang="en-US" sz="1200" dirty="0" smtClean="0"/>
              <a:t>US	  5.3%</a:t>
            </a:r>
          </a:p>
          <a:p>
            <a:pPr marL="182880">
              <a:tabLst>
                <a:tab pos="800100" algn="r"/>
              </a:tabLst>
            </a:pPr>
            <a:r>
              <a:rPr lang="en-US" sz="1200" dirty="0" smtClean="0"/>
              <a:t>FL	   5.4% </a:t>
            </a:r>
            <a:r>
              <a:rPr lang="en-US" sz="1100" dirty="0" smtClean="0"/>
              <a:t>(516,600 people)</a:t>
            </a:r>
          </a:p>
          <a:p>
            <a:pPr marL="182880">
              <a:tabLst>
                <a:tab pos="800100" algn="r"/>
              </a:tabLst>
            </a:pPr>
            <a:endParaRPr lang="en-US" sz="1200" dirty="0" smtClean="0"/>
          </a:p>
          <a:p>
            <a:pPr>
              <a:tabLst>
                <a:tab pos="800100" algn="r"/>
              </a:tabLst>
            </a:pPr>
            <a:r>
              <a:rPr lang="en-US" sz="1200" b="1" u="sng" dirty="0" smtClean="0"/>
              <a:t>Highest Monthly Rate</a:t>
            </a:r>
          </a:p>
          <a:p>
            <a:pPr marL="182880"/>
            <a:r>
              <a:rPr lang="en-US" sz="1200" dirty="0" smtClean="0"/>
              <a:t>11.2% (November 2009 through January 2010)</a:t>
            </a:r>
          </a:p>
          <a:p>
            <a:pPr marL="182880"/>
            <a:endParaRPr lang="en-US" sz="1200" dirty="0"/>
          </a:p>
          <a:p>
            <a:pPr>
              <a:tabLst>
                <a:tab pos="800100" algn="r"/>
              </a:tabLst>
            </a:pPr>
            <a:r>
              <a:rPr lang="en-US" sz="1200" b="1" u="sng" dirty="0" smtClean="0"/>
              <a:t>Lowest </a:t>
            </a:r>
            <a:r>
              <a:rPr lang="en-US" sz="1200" b="1" u="sng" dirty="0"/>
              <a:t>Monthly Rate</a:t>
            </a:r>
          </a:p>
          <a:p>
            <a:pPr marL="182880"/>
            <a:r>
              <a:rPr lang="en-US" sz="1200" dirty="0" smtClean="0"/>
              <a:t>3.1% (March through April 2006)</a:t>
            </a:r>
            <a:endParaRPr lang="en-US" sz="1200" dirty="0"/>
          </a:p>
        </p:txBody>
      </p:sp>
      <p:sp>
        <p:nvSpPr>
          <p:cNvPr id="8" name="Title 1"/>
          <p:cNvSpPr txBox="1">
            <a:spLocks/>
          </p:cNvSpPr>
          <p:nvPr/>
        </p:nvSpPr>
        <p:spPr bwMode="auto">
          <a:xfrm>
            <a:off x="152400" y="228600"/>
            <a:ext cx="8610600" cy="6397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r>
              <a:rPr lang="en-US" sz="3600" kern="0" dirty="0" smtClean="0"/>
              <a:t>Current Employment Conditions</a:t>
            </a:r>
            <a:endParaRPr lang="en-US" sz="3600" kern="0" dirty="0"/>
          </a:p>
        </p:txBody>
      </p:sp>
      <p:pic>
        <p:nvPicPr>
          <p:cNvPr id="11" name="Picture 10"/>
          <p:cNvPicPr/>
          <p:nvPr/>
        </p:nvPicPr>
        <p:blipFill>
          <a:blip r:embed="rId3" cstate="print"/>
          <a:srcRect/>
          <a:stretch>
            <a:fillRect/>
          </a:stretch>
        </p:blipFill>
        <p:spPr bwMode="auto">
          <a:xfrm>
            <a:off x="381000" y="868362"/>
            <a:ext cx="4648200" cy="2713038"/>
          </a:xfrm>
          <a:prstGeom prst="rect">
            <a:avLst/>
          </a:prstGeom>
          <a:noFill/>
        </p:spPr>
      </p:pic>
      <p:pic>
        <p:nvPicPr>
          <p:cNvPr id="12" name="Picture 11"/>
          <p:cNvPicPr/>
          <p:nvPr/>
        </p:nvPicPr>
        <p:blipFill>
          <a:blip r:embed="rId4" cstate="print"/>
          <a:srcRect/>
          <a:stretch>
            <a:fillRect/>
          </a:stretch>
        </p:blipFill>
        <p:spPr bwMode="auto">
          <a:xfrm>
            <a:off x="3962400" y="3733800"/>
            <a:ext cx="4724400" cy="2667000"/>
          </a:xfrm>
          <a:prstGeom prst="rect">
            <a:avLst/>
          </a:prstGeom>
          <a:noFill/>
        </p:spPr>
      </p:pic>
      <p:sp>
        <p:nvSpPr>
          <p:cNvPr id="9" name="Slide Number Placeholder 3"/>
          <p:cNvSpPr>
            <a:spLocks noGrp="1"/>
          </p:cNvSpPr>
          <p:nvPr>
            <p:ph type="sldNum" sz="quarter" idx="10"/>
          </p:nvPr>
        </p:nvSpPr>
        <p:spPr>
          <a:xfrm>
            <a:off x="6972795" y="6324600"/>
            <a:ext cx="2133600" cy="457200"/>
          </a:xfrm>
        </p:spPr>
        <p:txBody>
          <a:bodyPr/>
          <a:lstStyle/>
          <a:p>
            <a:pPr>
              <a:defRPr/>
            </a:pPr>
            <a:endParaRPr lang="en-US" altLang="en-US" dirty="0" smtClean="0">
              <a:solidFill>
                <a:srgbClr val="000000"/>
              </a:solidFill>
            </a:endParaRPr>
          </a:p>
          <a:p>
            <a:pPr>
              <a:defRPr/>
            </a:pPr>
            <a:r>
              <a:rPr lang="en-US" altLang="en-US" dirty="0" smtClean="0">
                <a:solidFill>
                  <a:srgbClr val="000000"/>
                </a:solidFill>
              </a:rPr>
              <a:t>24</a:t>
            </a:r>
            <a:endParaRPr lang="en-US" altLang="en-US" dirty="0">
              <a:solidFill>
                <a:srgbClr val="000000"/>
              </a:solidFill>
            </a:endParaRPr>
          </a:p>
        </p:txBody>
      </p:sp>
    </p:spTree>
    <p:extLst>
      <p:ext uri="{BB962C8B-B14F-4D97-AF65-F5344CB8AC3E}">
        <p14:creationId xmlns:p14="http://schemas.microsoft.com/office/powerpoint/2010/main" val="1127606712"/>
      </p:ext>
    </p:extLst>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7543800" cy="1020762"/>
          </a:xfrm>
        </p:spPr>
        <p:txBody>
          <a:bodyPr/>
          <a:lstStyle/>
          <a:p>
            <a:r>
              <a:rPr lang="en-US" dirty="0" smtClean="0"/>
              <a:t>Florida’s Job Market</a:t>
            </a:r>
            <a:endParaRPr lang="en-US" dirty="0"/>
          </a:p>
        </p:txBody>
      </p:sp>
      <p:sp>
        <p:nvSpPr>
          <p:cNvPr id="5" name="Content Placeholder 2"/>
          <p:cNvSpPr txBox="1">
            <a:spLocks/>
          </p:cNvSpPr>
          <p:nvPr/>
        </p:nvSpPr>
        <p:spPr bwMode="auto">
          <a:xfrm>
            <a:off x="914400" y="1371600"/>
            <a:ext cx="73152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r>
              <a:rPr lang="en-US" sz="1800" dirty="0" smtClean="0"/>
              <a:t>Florida’s </a:t>
            </a:r>
            <a:r>
              <a:rPr lang="en-US" sz="1800" dirty="0"/>
              <a:t>job market is still </a:t>
            </a:r>
            <a:r>
              <a:rPr lang="en-US" sz="1800" dirty="0" smtClean="0"/>
              <a:t>recovering.  It took 8 years, but the state </a:t>
            </a:r>
            <a:r>
              <a:rPr lang="en-US" sz="1800" dirty="0"/>
              <a:t>has finally passed its most recent peak. However, passing the previous peak does not mean the same thing today as it did then. </a:t>
            </a:r>
          </a:p>
          <a:p>
            <a:endParaRPr lang="en-US" sz="1800" dirty="0" smtClean="0"/>
          </a:p>
          <a:p>
            <a:r>
              <a:rPr lang="en-US" sz="1800" dirty="0" smtClean="0"/>
              <a:t>Florida’s </a:t>
            </a:r>
            <a:r>
              <a:rPr lang="en-US" sz="1800" dirty="0"/>
              <a:t>prime working-age population (aged 25-54) has been adding people each month, so even more jobs need to be created to address the population increase since 2007. </a:t>
            </a:r>
          </a:p>
          <a:p>
            <a:endParaRPr lang="en-US" sz="1800" dirty="0" smtClean="0"/>
          </a:p>
          <a:p>
            <a:r>
              <a:rPr lang="en-US" sz="1800" dirty="0" smtClean="0"/>
              <a:t>It </a:t>
            </a:r>
            <a:r>
              <a:rPr lang="en-US" sz="1800" dirty="0"/>
              <a:t>would take the creation of an additional 581,000 jobs for the same percentage of the total population to be working as was the case at the peak, but the unemployment rate at the time was extraordinarily low (3.7%). </a:t>
            </a:r>
            <a:endParaRPr lang="en-US" sz="1800" dirty="0" smtClean="0"/>
          </a:p>
          <a:p>
            <a:endParaRPr lang="en-US" sz="1800" dirty="0" smtClean="0"/>
          </a:p>
          <a:p>
            <a:r>
              <a:rPr lang="en-US" sz="1800" dirty="0" smtClean="0"/>
              <a:t>A more </a:t>
            </a:r>
            <a:r>
              <a:rPr lang="en-US" sz="1800" dirty="0"/>
              <a:t>reasonable benchmark would use an unemployment rate of 5.0%, suggesting that another 460,000 jobs would need to be created over the current level. </a:t>
            </a:r>
          </a:p>
          <a:p>
            <a:endParaRPr lang="en-US" sz="2000" dirty="0"/>
          </a:p>
        </p:txBody>
      </p:sp>
      <p:sp>
        <p:nvSpPr>
          <p:cNvPr id="4" name="Slide Number Placeholder 3"/>
          <p:cNvSpPr>
            <a:spLocks noGrp="1"/>
          </p:cNvSpPr>
          <p:nvPr>
            <p:ph type="sldNum" sz="quarter" idx="10"/>
          </p:nvPr>
        </p:nvSpPr>
        <p:spPr>
          <a:xfrm>
            <a:off x="6972795" y="6324600"/>
            <a:ext cx="2133600" cy="457200"/>
          </a:xfrm>
        </p:spPr>
        <p:txBody>
          <a:bodyPr/>
          <a:lstStyle/>
          <a:p>
            <a:pPr>
              <a:defRPr/>
            </a:pPr>
            <a:endParaRPr lang="en-US" altLang="en-US" dirty="0" smtClean="0">
              <a:solidFill>
                <a:srgbClr val="000000"/>
              </a:solidFill>
            </a:endParaRPr>
          </a:p>
          <a:p>
            <a:pPr>
              <a:defRPr/>
            </a:pPr>
            <a:r>
              <a:rPr lang="en-US" altLang="en-US" dirty="0" smtClean="0">
                <a:solidFill>
                  <a:srgbClr val="000000"/>
                </a:solidFill>
              </a:rPr>
              <a:t>25</a:t>
            </a:r>
            <a:endParaRPr lang="en-US" altLang="en-US" dirty="0">
              <a:solidFill>
                <a:srgbClr val="000000"/>
              </a:solidFill>
            </a:endParaRPr>
          </a:p>
        </p:txBody>
      </p:sp>
    </p:spTree>
    <p:extLst>
      <p:ext uri="{BB962C8B-B14F-4D97-AF65-F5344CB8AC3E}">
        <p14:creationId xmlns:p14="http://schemas.microsoft.com/office/powerpoint/2010/main" val="439556253"/>
      </p:ext>
    </p:extLst>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198438"/>
            <a:ext cx="8839200" cy="792162"/>
          </a:xfrm>
        </p:spPr>
        <p:txBody>
          <a:bodyPr/>
          <a:lstStyle/>
          <a:p>
            <a:pPr eaLnBrk="1" hangingPunct="1"/>
            <a:r>
              <a:rPr lang="en-US" sz="3600" dirty="0" smtClean="0"/>
              <a:t>Wage Gap Increased in 2014</a:t>
            </a:r>
          </a:p>
        </p:txBody>
      </p:sp>
      <p:sp>
        <p:nvSpPr>
          <p:cNvPr id="3" name="Slide Number Placeholder 2"/>
          <p:cNvSpPr>
            <a:spLocks noGrp="1"/>
          </p:cNvSpPr>
          <p:nvPr>
            <p:ph type="sldNum" sz="quarter" idx="10"/>
          </p:nvPr>
        </p:nvSpPr>
        <p:spPr/>
        <p:txBody>
          <a:bodyPr/>
          <a:lstStyle/>
          <a:p>
            <a:pPr>
              <a:defRPr/>
            </a:pPr>
            <a:endParaRPr lang="en-US" altLang="en-US" dirty="0" smtClean="0">
              <a:solidFill>
                <a:srgbClr val="000000"/>
              </a:solidFill>
            </a:endParaRPr>
          </a:p>
          <a:p>
            <a:pPr>
              <a:defRPr/>
            </a:pPr>
            <a:fld id="{4D3E4C4F-2CC2-4E73-9376-FECE1B5A54E8}" type="slidenum">
              <a:rPr lang="en-US" altLang="en-US" smtClean="0">
                <a:solidFill>
                  <a:srgbClr val="000000"/>
                </a:solidFill>
              </a:rPr>
              <a:pPr>
                <a:defRPr/>
              </a:pPr>
              <a:t>26</a:t>
            </a:fld>
            <a:endParaRPr lang="en-US" altLang="en-US" dirty="0">
              <a:solidFill>
                <a:srgbClr val="000000"/>
              </a:solidFill>
            </a:endParaRPr>
          </a:p>
        </p:txBody>
      </p:sp>
      <p:sp>
        <p:nvSpPr>
          <p:cNvPr id="7" name="Rectangle 6"/>
          <p:cNvSpPr/>
          <p:nvPr/>
        </p:nvSpPr>
        <p:spPr>
          <a:xfrm>
            <a:off x="390525" y="4343400"/>
            <a:ext cx="8382000" cy="2400657"/>
          </a:xfrm>
          <a:prstGeom prst="rect">
            <a:avLst/>
          </a:prstGeom>
        </p:spPr>
        <p:txBody>
          <a:bodyPr wrap="square">
            <a:spAutoFit/>
          </a:bodyPr>
          <a:lstStyle/>
          <a:p>
            <a:r>
              <a:rPr lang="en-US" sz="1500" dirty="0" smtClean="0"/>
              <a:t>Florida’s </a:t>
            </a:r>
            <a:r>
              <a:rPr lang="en-US" sz="1500" dirty="0"/>
              <a:t>average annual wage has typically been below the US average. The preliminary data for the 2014 calendar year showed that it further declined to 87.2% of the US average; the posting in 2013 was 87.6%. This is Florida’s lowest percentage since 2001. Although Florida’s wage level actually increased over the prior year, the US average annual wage increased more</a:t>
            </a:r>
            <a:r>
              <a:rPr lang="en-US" sz="1500" dirty="0" smtClean="0"/>
              <a:t>.</a:t>
            </a:r>
          </a:p>
          <a:p>
            <a:endParaRPr lang="en-US" sz="1500" dirty="0"/>
          </a:p>
          <a:p>
            <a:r>
              <a:rPr lang="en-US" sz="1500" dirty="0"/>
              <a:t>In part, the lower than average wage gains has to do with the mix of jobs that are growing the fastest in Florida. Not only is the Leisure &amp; Hospitality employment sector large, it has seen some of the fastest growth. This sector is closely related to the health of Florida’s tourism industry. Preliminary estimates indicate that 25.6 million visitors came to Florida during first quarter 2015 for an increase of 6.2 percent over the same period in 2014. </a:t>
            </a:r>
            <a:r>
              <a:rPr lang="en-US" sz="1500" dirty="0" smtClean="0"/>
              <a:t> </a:t>
            </a:r>
            <a:endParaRPr lang="en-US" sz="1500" dirty="0"/>
          </a:p>
        </p:txBody>
      </p:sp>
      <p:pic>
        <p:nvPicPr>
          <p:cNvPr id="6" name="Picture 5"/>
          <p:cNvPicPr/>
          <p:nvPr/>
        </p:nvPicPr>
        <p:blipFill>
          <a:blip r:embed="rId3" cstate="print"/>
          <a:srcRect/>
          <a:stretch>
            <a:fillRect/>
          </a:stretch>
        </p:blipFill>
        <p:spPr bwMode="auto">
          <a:xfrm>
            <a:off x="1409700" y="1219200"/>
            <a:ext cx="6286500" cy="2895600"/>
          </a:xfrm>
          <a:prstGeom prst="rect">
            <a:avLst/>
          </a:prstGeom>
          <a:noFill/>
          <a:ln w="9525">
            <a:noFill/>
            <a:miter lim="800000"/>
            <a:headEnd/>
            <a:tailEnd/>
          </a:ln>
        </p:spPr>
      </p:pic>
    </p:spTree>
    <p:extLst>
      <p:ext uri="{BB962C8B-B14F-4D97-AF65-F5344CB8AC3E}">
        <p14:creationId xmlns:p14="http://schemas.microsoft.com/office/powerpoint/2010/main" val="3825451815"/>
      </p:ext>
    </p:extLst>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304800"/>
            <a:ext cx="7543800" cy="838200"/>
          </a:xfrm>
        </p:spPr>
        <p:txBody>
          <a:bodyPr/>
          <a:lstStyle/>
          <a:p>
            <a:pPr eaLnBrk="1" hangingPunct="1"/>
            <a:r>
              <a:rPr lang="en-US" dirty="0" smtClean="0"/>
              <a:t>Population Growth Recovering</a:t>
            </a:r>
          </a:p>
        </p:txBody>
      </p:sp>
      <p:sp>
        <p:nvSpPr>
          <p:cNvPr id="5" name="Rectangle 3"/>
          <p:cNvSpPr txBox="1">
            <a:spLocks noChangeArrowheads="1"/>
          </p:cNvSpPr>
          <p:nvPr/>
        </p:nvSpPr>
        <p:spPr bwMode="auto">
          <a:xfrm>
            <a:off x="914400" y="1371600"/>
            <a:ext cx="73914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spcAft>
                <a:spcPts val="1800"/>
              </a:spcAft>
              <a:buClr>
                <a:schemeClr val="tx2"/>
              </a:buClr>
              <a:buSzPct val="70000"/>
              <a:buFont typeface="Wingdings" pitchFamily="2" charset="2"/>
              <a:buChar char="l"/>
              <a:defRPr/>
            </a:pPr>
            <a:r>
              <a:rPr lang="en-US" sz="1800" kern="0" dirty="0"/>
              <a:t>Population growth is the state’s primary engine of economic growth, fueling both employment and income growth.</a:t>
            </a:r>
          </a:p>
          <a:p>
            <a:pPr marL="342900" lvl="0" indent="-342900">
              <a:spcBef>
                <a:spcPct val="20000"/>
              </a:spcBef>
              <a:spcAft>
                <a:spcPts val="1800"/>
              </a:spcAft>
              <a:buClr>
                <a:schemeClr val="tx2"/>
              </a:buClr>
              <a:buSzPct val="70000"/>
              <a:buFont typeface="Wingdings" pitchFamily="2" charset="2"/>
              <a:buChar char="l"/>
              <a:defRPr/>
            </a:pPr>
            <a:r>
              <a:rPr lang="en-US" sz="1800" kern="0" dirty="0"/>
              <a:t>Population growth is expected to continue strengthening, showing increasing rates of growth over the next few years. In the near-term, Florida is expected to grow by 1.45% between 2014 and 2015 – then continue its recovery, averaging 1.49% between 2015 and 2020. Most of Florida’s population growth through 2030 will be from net migration (94%). Nationally, average annual growth will be about 0.75% between 2014 and 2030</a:t>
            </a:r>
            <a:r>
              <a:rPr lang="en-US" sz="1800" kern="0" dirty="0" smtClean="0"/>
              <a:t>.</a:t>
            </a:r>
          </a:p>
          <a:p>
            <a:pPr marL="342900" lvl="0" indent="-342900">
              <a:spcBef>
                <a:spcPct val="20000"/>
              </a:spcBef>
              <a:spcAft>
                <a:spcPts val="1800"/>
              </a:spcAft>
              <a:buClr>
                <a:schemeClr val="tx2"/>
              </a:buClr>
              <a:buSzPct val="70000"/>
              <a:buFont typeface="Wingdings" pitchFamily="2" charset="2"/>
              <a:buChar char="l"/>
              <a:defRPr/>
            </a:pPr>
            <a:r>
              <a:rPr lang="en-US" sz="1800" kern="0" dirty="0" smtClean="0"/>
              <a:t>The </a:t>
            </a:r>
            <a:r>
              <a:rPr lang="en-US" sz="1800" kern="0" dirty="0"/>
              <a:t>future will be different than the past; Florida’s </a:t>
            </a:r>
            <a:r>
              <a:rPr lang="en-US" sz="1800" kern="0" dirty="0" smtClean="0"/>
              <a:t>annual average long-term </a:t>
            </a:r>
            <a:r>
              <a:rPr lang="en-US" sz="1800" kern="0" dirty="0"/>
              <a:t>growth rate between 1970 and 1995 was over 3%.</a:t>
            </a:r>
          </a:p>
          <a:p>
            <a:pPr marL="342900" lvl="0" indent="-342900">
              <a:spcBef>
                <a:spcPct val="20000"/>
              </a:spcBef>
              <a:spcAft>
                <a:spcPts val="1800"/>
              </a:spcAft>
              <a:buClr>
                <a:schemeClr val="tx2"/>
              </a:buClr>
              <a:buSzPct val="70000"/>
              <a:buFont typeface="Wingdings" pitchFamily="2" charset="2"/>
              <a:buChar char="l"/>
              <a:defRPr/>
            </a:pPr>
            <a:r>
              <a:rPr lang="en-US" sz="1800" kern="0" dirty="0"/>
              <a:t>Florida is on track to break the 20 million mark </a:t>
            </a:r>
            <a:r>
              <a:rPr lang="en-US" sz="1800" kern="0" dirty="0" smtClean="0"/>
              <a:t>prior to April 1, 2016</a:t>
            </a:r>
            <a:r>
              <a:rPr lang="en-US" sz="1800" kern="0" dirty="0"/>
              <a:t>, </a:t>
            </a:r>
            <a:r>
              <a:rPr lang="en-US" sz="1800" kern="0" dirty="0" smtClean="0"/>
              <a:t>after surpassing New </a:t>
            </a:r>
            <a:r>
              <a:rPr lang="en-US" sz="1800" kern="0" dirty="0"/>
              <a:t>Y</a:t>
            </a:r>
            <a:r>
              <a:rPr lang="en-US" sz="1800" kern="0" dirty="0" smtClean="0"/>
              <a:t>ork this year to become </a:t>
            </a:r>
            <a:r>
              <a:rPr lang="en-US" sz="1800" kern="0" dirty="0"/>
              <a:t>the third most populous </a:t>
            </a:r>
            <a:r>
              <a:rPr lang="en-US" sz="1800" kern="0" dirty="0" smtClean="0"/>
              <a:t>state</a:t>
            </a:r>
            <a:r>
              <a:rPr lang="en-US" sz="1600" kern="0" dirty="0" smtClean="0"/>
              <a:t>.</a:t>
            </a:r>
            <a:endParaRPr lang="en-US" sz="1600" kern="0" dirty="0"/>
          </a:p>
        </p:txBody>
      </p:sp>
      <p:sp>
        <p:nvSpPr>
          <p:cNvPr id="4" name="Slide Number Placeholder 3"/>
          <p:cNvSpPr>
            <a:spLocks noGrp="1"/>
          </p:cNvSpPr>
          <p:nvPr>
            <p:ph type="sldNum" sz="quarter" idx="10"/>
          </p:nvPr>
        </p:nvSpPr>
        <p:spPr>
          <a:xfrm>
            <a:off x="6972795" y="6324600"/>
            <a:ext cx="2133600" cy="457200"/>
          </a:xfrm>
        </p:spPr>
        <p:txBody>
          <a:bodyPr/>
          <a:lstStyle/>
          <a:p>
            <a:pPr>
              <a:defRPr/>
            </a:pPr>
            <a:endParaRPr lang="en-US" altLang="en-US" dirty="0" smtClean="0">
              <a:solidFill>
                <a:srgbClr val="000000"/>
              </a:solidFill>
            </a:endParaRPr>
          </a:p>
          <a:p>
            <a:pPr>
              <a:defRPr/>
            </a:pPr>
            <a:r>
              <a:rPr lang="en-US" altLang="en-US" dirty="0" smtClean="0">
                <a:solidFill>
                  <a:srgbClr val="000000"/>
                </a:solidFill>
              </a:rPr>
              <a:t>27</a:t>
            </a:r>
            <a:endParaRPr lang="en-US" altLang="en-US" dirty="0">
              <a:solidFill>
                <a:srgbClr val="000000"/>
              </a:solidFill>
            </a:endParaRPr>
          </a:p>
        </p:txBody>
      </p:sp>
    </p:spTree>
    <p:extLst>
      <p:ext uri="{BB962C8B-B14F-4D97-AF65-F5344CB8AC3E}">
        <p14:creationId xmlns:p14="http://schemas.microsoft.com/office/powerpoint/2010/main" val="1402131737"/>
      </p:ext>
    </p:extLst>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81000"/>
            <a:ext cx="7543800" cy="685800"/>
          </a:xfrm>
        </p:spPr>
        <p:txBody>
          <a:bodyPr/>
          <a:lstStyle/>
          <a:p>
            <a:pPr eaLnBrk="1" hangingPunct="1"/>
            <a:r>
              <a:rPr lang="en-US" dirty="0" smtClean="0"/>
              <a:t>Florida’s Population Growth</a:t>
            </a:r>
          </a:p>
        </p:txBody>
      </p:sp>
      <p:sp>
        <p:nvSpPr>
          <p:cNvPr id="7" name="Rectangle 3"/>
          <p:cNvSpPr txBox="1">
            <a:spLocks noChangeArrowheads="1"/>
          </p:cNvSpPr>
          <p:nvPr/>
        </p:nvSpPr>
        <p:spPr bwMode="auto">
          <a:xfrm>
            <a:off x="1219199" y="4495800"/>
            <a:ext cx="5908983"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0"/>
              </a:spcBef>
              <a:spcAft>
                <a:spcPct val="0"/>
              </a:spcAft>
              <a:buClr>
                <a:schemeClr val="tx2"/>
              </a:buClr>
              <a:buSzPct val="70000"/>
              <a:buFont typeface="Wingdings" pitchFamily="2" charset="2"/>
              <a:buNone/>
              <a:tabLst/>
              <a:defRPr/>
            </a:pPr>
            <a:r>
              <a:rPr kumimoji="0" lang="en-US" sz="1400" b="0" i="0" u="none" strike="noStrike" kern="0" cap="none" spc="0" normalizeH="0" baseline="0" noProof="0" dirty="0" smtClean="0">
                <a:ln>
                  <a:noFill/>
                </a:ln>
                <a:solidFill>
                  <a:schemeClr val="tx1"/>
                </a:solidFill>
                <a:effectLst/>
                <a:uLnTx/>
                <a:uFillTx/>
                <a:latin typeface="+mn-lt"/>
              </a:rPr>
              <a:t>Population:</a:t>
            </a:r>
          </a:p>
          <a:p>
            <a:pPr marL="692150" marR="0" lvl="1" indent="-347663" algn="l" defTabSz="914400" rtl="0" eaLnBrk="1" fontAlgn="base" latinLnBrk="0" hangingPunct="1">
              <a:lnSpc>
                <a:spcPct val="80000"/>
              </a:lnSpc>
              <a:spcBef>
                <a:spcPct val="0"/>
              </a:spcBef>
              <a:spcAft>
                <a:spcPct val="0"/>
              </a:spcAft>
              <a:buClr>
                <a:schemeClr val="tx2"/>
              </a:buClr>
              <a:buSzPct val="70000"/>
              <a:buFont typeface="Wingdings" pitchFamily="2" charset="2"/>
              <a:buChar char="l"/>
              <a:tabLst/>
              <a:defRPr/>
            </a:pPr>
            <a:r>
              <a:rPr kumimoji="0" lang="en-US" sz="1400" b="0" i="0" u="none" strike="noStrike" kern="0" cap="none" spc="0" normalizeH="0" baseline="0" noProof="0" dirty="0" smtClean="0">
                <a:ln>
                  <a:noFill/>
                </a:ln>
                <a:solidFill>
                  <a:schemeClr val="tx1"/>
                </a:solidFill>
                <a:effectLst/>
                <a:uLnTx/>
                <a:uFillTx/>
                <a:latin typeface="+mn-lt"/>
              </a:rPr>
              <a:t>Average annual increase between 2000 and 2006 was: 361,942</a:t>
            </a:r>
          </a:p>
          <a:p>
            <a:pPr marL="692150" marR="0" lvl="1" indent="-347663" algn="l" defTabSz="914400" rtl="0" eaLnBrk="1" fontAlgn="base" latinLnBrk="0" hangingPunct="1">
              <a:lnSpc>
                <a:spcPct val="80000"/>
              </a:lnSpc>
              <a:spcBef>
                <a:spcPct val="0"/>
              </a:spcBef>
              <a:spcAft>
                <a:spcPct val="0"/>
              </a:spcAft>
              <a:buClr>
                <a:schemeClr val="tx2"/>
              </a:buClr>
              <a:buSzPct val="70000"/>
              <a:buFont typeface="Wingdings" pitchFamily="2" charset="2"/>
              <a:buChar char="l"/>
              <a:tabLst/>
              <a:defRPr/>
            </a:pPr>
            <a:r>
              <a:rPr kumimoji="0" lang="en-US" sz="1400" b="0" i="0" u="none" strike="noStrike" kern="0" cap="none" spc="0" normalizeH="0" baseline="0" noProof="0" dirty="0" smtClean="0">
                <a:ln>
                  <a:noFill/>
                </a:ln>
                <a:solidFill>
                  <a:schemeClr val="tx1"/>
                </a:solidFill>
                <a:effectLst/>
                <a:uLnTx/>
                <a:uFillTx/>
                <a:latin typeface="+mn-lt"/>
              </a:rPr>
              <a:t>Average annual increase between 2007 and 2014 was: </a:t>
            </a:r>
            <a:r>
              <a:rPr lang="en-US" sz="1400" kern="0" dirty="0" smtClean="0">
                <a:latin typeface="+mn-lt"/>
              </a:rPr>
              <a:t>151,514</a:t>
            </a:r>
            <a:endParaRPr kumimoji="0" lang="en-US" sz="14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80000"/>
              </a:lnSpc>
              <a:spcBef>
                <a:spcPct val="0"/>
              </a:spcBef>
              <a:spcAft>
                <a:spcPct val="0"/>
              </a:spcAft>
              <a:buClr>
                <a:schemeClr val="tx2"/>
              </a:buClr>
              <a:buSzPct val="70000"/>
              <a:buFont typeface="Wingdings" pitchFamily="2" charset="2"/>
              <a:buNone/>
              <a:tabLst/>
              <a:defRPr/>
            </a:pPr>
            <a:endParaRPr kumimoji="0" lang="en-US" sz="14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80000"/>
              </a:lnSpc>
              <a:spcBef>
                <a:spcPct val="0"/>
              </a:spcBef>
              <a:spcAft>
                <a:spcPct val="0"/>
              </a:spcAft>
              <a:buClr>
                <a:schemeClr val="tx2"/>
              </a:buClr>
              <a:buSzPct val="70000"/>
              <a:buFont typeface="Wingdings" pitchFamily="2" charset="2"/>
              <a:buNone/>
              <a:tabLst/>
              <a:defRPr/>
            </a:pPr>
            <a:r>
              <a:rPr kumimoji="0" lang="en-US" sz="1400" b="0" i="0" u="none" strike="noStrike" kern="0" cap="none" spc="0" normalizeH="0" baseline="0" noProof="0" dirty="0" smtClean="0">
                <a:ln>
                  <a:noFill/>
                </a:ln>
                <a:solidFill>
                  <a:schemeClr val="tx1"/>
                </a:solidFill>
                <a:effectLst/>
                <a:uLnTx/>
                <a:uFillTx/>
                <a:latin typeface="+mn-lt"/>
              </a:rPr>
              <a:t>Population is forecast to increase on average by:</a:t>
            </a:r>
            <a:r>
              <a:rPr kumimoji="0" lang="en-US" sz="1800" b="0" i="0" u="none" strike="noStrike" kern="0" cap="none" spc="0" normalizeH="0" baseline="0" noProof="0" dirty="0" smtClean="0">
                <a:ln>
                  <a:noFill/>
                </a:ln>
                <a:solidFill>
                  <a:schemeClr val="tx1"/>
                </a:solidFill>
                <a:effectLst/>
                <a:uLnTx/>
                <a:uFillTx/>
                <a:latin typeface="+mn-lt"/>
                <a:ea typeface="+mn-ea"/>
                <a:cs typeface="+mn-cs"/>
              </a:rPr>
              <a:t>	</a:t>
            </a:r>
          </a:p>
          <a:p>
            <a:pPr marL="692150" lvl="1" indent="-347663">
              <a:lnSpc>
                <a:spcPct val="80000"/>
              </a:lnSpc>
              <a:buClr>
                <a:schemeClr val="tx2"/>
              </a:buClr>
              <a:buSzPct val="70000"/>
              <a:buFont typeface="Wingdings" pitchFamily="2" charset="2"/>
              <a:buChar char="l"/>
              <a:defRPr/>
            </a:pPr>
            <a:r>
              <a:rPr lang="en-US" sz="1400" kern="0" dirty="0" smtClean="0"/>
              <a:t>310,227 </a:t>
            </a:r>
            <a:r>
              <a:rPr lang="en-US" sz="1400" kern="0" dirty="0"/>
              <a:t>between </a:t>
            </a:r>
            <a:r>
              <a:rPr lang="en-US" sz="1400" kern="0" dirty="0" smtClean="0"/>
              <a:t>2014 </a:t>
            </a:r>
            <a:r>
              <a:rPr lang="en-US" sz="1400" kern="0" dirty="0"/>
              <a:t>and 2015 --- a gain of </a:t>
            </a:r>
            <a:r>
              <a:rPr lang="en-US" sz="1400" kern="0" dirty="0" smtClean="0"/>
              <a:t>850 </a:t>
            </a:r>
            <a:r>
              <a:rPr lang="en-US" sz="1400" kern="0" dirty="0"/>
              <a:t>per day</a:t>
            </a:r>
          </a:p>
          <a:p>
            <a:pPr marL="692150" lvl="1" indent="-347663">
              <a:lnSpc>
                <a:spcPct val="80000"/>
              </a:lnSpc>
              <a:buClr>
                <a:schemeClr val="tx2"/>
              </a:buClr>
              <a:buSzPct val="70000"/>
              <a:buFont typeface="Wingdings" pitchFamily="2" charset="2"/>
              <a:buChar char="l"/>
              <a:defRPr/>
            </a:pPr>
            <a:r>
              <a:rPr lang="en-US" sz="1400" dirty="0" smtClean="0"/>
              <a:t>304,020 </a:t>
            </a:r>
            <a:r>
              <a:rPr lang="en-US" sz="1400" kern="0" dirty="0"/>
              <a:t>between 2015 and 2020 --- a gain of </a:t>
            </a:r>
            <a:r>
              <a:rPr lang="en-US" sz="1400" kern="0" dirty="0" smtClean="0"/>
              <a:t>833 </a:t>
            </a:r>
            <a:r>
              <a:rPr lang="en-US" sz="1400" kern="0" dirty="0"/>
              <a:t>per day</a:t>
            </a:r>
          </a:p>
          <a:p>
            <a:pPr marL="692150" lvl="1" indent="-347663">
              <a:lnSpc>
                <a:spcPct val="80000"/>
              </a:lnSpc>
              <a:buClr>
                <a:schemeClr val="tx2"/>
              </a:buClr>
              <a:buSzPct val="70000"/>
              <a:buFont typeface="Wingdings" pitchFamily="2" charset="2"/>
              <a:buChar char="l"/>
              <a:defRPr/>
            </a:pPr>
            <a:r>
              <a:rPr lang="en-US" sz="1400" dirty="0" smtClean="0"/>
              <a:t>281,911 </a:t>
            </a:r>
            <a:r>
              <a:rPr lang="en-US" sz="1400" kern="0" dirty="0"/>
              <a:t>between 2020 and 2025 --- a gain of </a:t>
            </a:r>
            <a:r>
              <a:rPr lang="en-US" sz="1400" kern="0" dirty="0" smtClean="0"/>
              <a:t>772 </a:t>
            </a:r>
            <a:r>
              <a:rPr lang="en-US" sz="1400" kern="0" dirty="0"/>
              <a:t>per day</a:t>
            </a:r>
          </a:p>
          <a:p>
            <a:pPr marL="692150" lvl="1" indent="-347663">
              <a:lnSpc>
                <a:spcPct val="80000"/>
              </a:lnSpc>
              <a:buClr>
                <a:schemeClr val="tx2"/>
              </a:buClr>
              <a:buSzPct val="70000"/>
              <a:buFont typeface="Wingdings" pitchFamily="2" charset="2"/>
              <a:buChar char="l"/>
              <a:defRPr/>
            </a:pPr>
            <a:r>
              <a:rPr lang="en-US" sz="1400" dirty="0" smtClean="0"/>
              <a:t>254,974 </a:t>
            </a:r>
            <a:r>
              <a:rPr lang="en-US" sz="1400" kern="0" dirty="0"/>
              <a:t>between 2025 and 2030 --- a gain of </a:t>
            </a:r>
            <a:r>
              <a:rPr lang="en-US" sz="1400" kern="0" dirty="0" smtClean="0"/>
              <a:t>699 </a:t>
            </a:r>
            <a:r>
              <a:rPr lang="en-US" sz="1400" kern="0" dirty="0"/>
              <a:t>per day</a:t>
            </a:r>
          </a:p>
          <a:p>
            <a:pPr marL="344487" marR="0" lvl="1" algn="l" defTabSz="914400" rtl="0" eaLnBrk="1" fontAlgn="base" latinLnBrk="0" hangingPunct="1">
              <a:lnSpc>
                <a:spcPct val="80000"/>
              </a:lnSpc>
              <a:spcBef>
                <a:spcPct val="0"/>
              </a:spcBef>
              <a:spcAft>
                <a:spcPct val="0"/>
              </a:spcAft>
              <a:buClr>
                <a:schemeClr val="tx2"/>
              </a:buClr>
              <a:buSzPct val="70000"/>
              <a:tabLst/>
              <a:defRPr/>
            </a:pPr>
            <a:endParaRPr kumimoji="0" lang="en-US" sz="1600" b="0" i="0" u="none" strike="noStrike" kern="0" cap="none" spc="0" normalizeH="0" baseline="0" noProof="0" dirty="0" smtClean="0">
              <a:ln>
                <a:noFill/>
              </a:ln>
              <a:solidFill>
                <a:schemeClr val="tx1"/>
              </a:solidFill>
              <a:effectLst/>
              <a:uLnTx/>
              <a:uFillTx/>
              <a:latin typeface="+mn-lt"/>
            </a:endParaRPr>
          </a:p>
        </p:txBody>
      </p:sp>
      <p:sp>
        <p:nvSpPr>
          <p:cNvPr id="8" name="TextBox 7"/>
          <p:cNvSpPr txBox="1"/>
          <p:nvPr/>
        </p:nvSpPr>
        <p:spPr>
          <a:xfrm>
            <a:off x="6934200" y="5334000"/>
            <a:ext cx="1831975" cy="784830"/>
          </a:xfrm>
          <a:prstGeom prst="rect">
            <a:avLst/>
          </a:prstGeom>
          <a:solidFill>
            <a:srgbClr val="FF9900"/>
          </a:solidFill>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1200" b="1" dirty="0" smtClean="0"/>
              <a:t>2014</a:t>
            </a:r>
          </a:p>
          <a:p>
            <a:pPr>
              <a:tabLst>
                <a:tab pos="1028700" algn="l"/>
              </a:tabLst>
            </a:pPr>
            <a:r>
              <a:rPr lang="en-US" sz="1100" b="1" dirty="0" smtClean="0"/>
              <a:t>Orlando	255,636</a:t>
            </a:r>
          </a:p>
          <a:p>
            <a:pPr>
              <a:tabLst>
                <a:tab pos="1028700" algn="l"/>
              </a:tabLst>
            </a:pPr>
            <a:r>
              <a:rPr lang="en-US" sz="1100" b="1" dirty="0" smtClean="0"/>
              <a:t>St. Petersburg	252,372</a:t>
            </a:r>
          </a:p>
          <a:p>
            <a:pPr>
              <a:tabLst>
                <a:tab pos="1028700" algn="l"/>
              </a:tabLst>
            </a:pPr>
            <a:r>
              <a:rPr lang="en-US" sz="1100" b="1" dirty="0" smtClean="0"/>
              <a:t>Hialeah	230,544</a:t>
            </a:r>
            <a:endParaRPr lang="en-US" sz="1100" b="1"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19199"/>
            <a:ext cx="5375583" cy="305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3"/>
          <p:cNvSpPr>
            <a:spLocks noGrp="1"/>
          </p:cNvSpPr>
          <p:nvPr>
            <p:ph type="sldNum" sz="quarter" idx="10"/>
          </p:nvPr>
        </p:nvSpPr>
        <p:spPr>
          <a:xfrm>
            <a:off x="6972795" y="6324600"/>
            <a:ext cx="2133600" cy="457200"/>
          </a:xfrm>
        </p:spPr>
        <p:txBody>
          <a:bodyPr/>
          <a:lstStyle/>
          <a:p>
            <a:pPr>
              <a:defRPr/>
            </a:pPr>
            <a:endParaRPr lang="en-US" altLang="en-US" dirty="0" smtClean="0">
              <a:solidFill>
                <a:srgbClr val="000000"/>
              </a:solidFill>
            </a:endParaRPr>
          </a:p>
          <a:p>
            <a:pPr>
              <a:defRPr/>
            </a:pPr>
            <a:r>
              <a:rPr lang="en-US" altLang="en-US" dirty="0" smtClean="0">
                <a:solidFill>
                  <a:srgbClr val="000000"/>
                </a:solidFill>
              </a:rPr>
              <a:t>28</a:t>
            </a:r>
            <a:endParaRPr lang="en-US" altLang="en-US" dirty="0">
              <a:solidFill>
                <a:srgbClr val="000000"/>
              </a:solidFill>
            </a:endParaRPr>
          </a:p>
        </p:txBody>
      </p:sp>
    </p:spTree>
    <p:extLst>
      <p:ext uri="{BB962C8B-B14F-4D97-AF65-F5344CB8AC3E}">
        <p14:creationId xmlns:p14="http://schemas.microsoft.com/office/powerpoint/2010/main" val="2025003718"/>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8438"/>
            <a:ext cx="7543800" cy="792162"/>
          </a:xfrm>
        </p:spPr>
        <p:txBody>
          <a:bodyPr/>
          <a:lstStyle/>
          <a:p>
            <a:r>
              <a:rPr lang="en-US" dirty="0" smtClean="0"/>
              <a:t>Upside Risks…</a:t>
            </a:r>
            <a:endParaRPr lang="en-US" dirty="0"/>
          </a:p>
        </p:txBody>
      </p:sp>
      <p:sp>
        <p:nvSpPr>
          <p:cNvPr id="3" name="Content Placeholder 2"/>
          <p:cNvSpPr>
            <a:spLocks noGrp="1"/>
          </p:cNvSpPr>
          <p:nvPr>
            <p:ph idx="1"/>
          </p:nvPr>
        </p:nvSpPr>
        <p:spPr>
          <a:xfrm>
            <a:off x="533400" y="1295400"/>
            <a:ext cx="8229600" cy="4648200"/>
          </a:xfrm>
        </p:spPr>
        <p:txBody>
          <a:bodyPr/>
          <a:lstStyle/>
          <a:p>
            <a:pPr marL="0" indent="0">
              <a:buNone/>
            </a:pPr>
            <a:r>
              <a:rPr lang="en-US" sz="1800" b="1" dirty="0" smtClean="0"/>
              <a:t>Construction</a:t>
            </a:r>
            <a:r>
              <a:rPr lang="en-US" sz="1800" b="1" dirty="0"/>
              <a:t>... </a:t>
            </a:r>
            <a:endParaRPr lang="en-US" sz="1800" dirty="0"/>
          </a:p>
          <a:p>
            <a:r>
              <a:rPr lang="en-US" sz="1800" dirty="0" smtClean="0"/>
              <a:t>The “shadow inventory” </a:t>
            </a:r>
            <a:r>
              <a:rPr lang="en-US" sz="1800" dirty="0"/>
              <a:t>of homes that are in foreclosure or carry delinquent or defaulted mortgages may contain a significant number of </a:t>
            </a:r>
            <a:r>
              <a:rPr lang="en-US" sz="1800" dirty="0" smtClean="0"/>
              <a:t>“ghost” homes </a:t>
            </a:r>
            <a:r>
              <a:rPr lang="en-US" sz="1800" dirty="0"/>
              <a:t>that are distressed beyond realistic use, in that they have not been physically maintained or are located in distressed pockets that will not come back in a reasonable timeframe. This means that the supply has become two-tiered – viable homes and seriously distressed homes. </a:t>
            </a:r>
          </a:p>
          <a:p>
            <a:r>
              <a:rPr lang="en-US" sz="1800" dirty="0" smtClean="0"/>
              <a:t>To </a:t>
            </a:r>
            <a:r>
              <a:rPr lang="en-US" sz="1800" dirty="0"/>
              <a:t>the extent that the number of viable homes is limited, new construction may come back quicker than expected. </a:t>
            </a:r>
          </a:p>
          <a:p>
            <a:endParaRPr lang="en-US" sz="1800" dirty="0"/>
          </a:p>
          <a:p>
            <a:pPr marL="0" indent="0">
              <a:buNone/>
            </a:pPr>
            <a:r>
              <a:rPr lang="en-US" sz="1800" b="1" dirty="0"/>
              <a:t>More Buyers... </a:t>
            </a:r>
            <a:endParaRPr lang="en-US" sz="1800" dirty="0"/>
          </a:p>
          <a:p>
            <a:r>
              <a:rPr lang="en-US" sz="1800" dirty="0" smtClean="0"/>
              <a:t>In </a:t>
            </a:r>
            <a:r>
              <a:rPr lang="en-US" sz="1800" dirty="0"/>
              <a:t>2015, the first wave of homeowners affected by foreclosures and short sales are past the seven-year window generally needed to repair credit. </a:t>
            </a:r>
          </a:p>
          <a:p>
            <a:r>
              <a:rPr lang="en-US" sz="1800" dirty="0" smtClean="0"/>
              <a:t>While </a:t>
            </a:r>
            <a:r>
              <a:rPr lang="en-US" sz="1800" dirty="0"/>
              <a:t>there is no evidence yet, atypical household formation will ultimately unwind—driving up the demand for housing. </a:t>
            </a:r>
          </a:p>
        </p:txBody>
      </p:sp>
      <p:sp>
        <p:nvSpPr>
          <p:cNvPr id="4" name="Slide Number Placeholder 3"/>
          <p:cNvSpPr>
            <a:spLocks noGrp="1"/>
          </p:cNvSpPr>
          <p:nvPr>
            <p:ph type="sldNum" sz="quarter" idx="10"/>
          </p:nvPr>
        </p:nvSpPr>
        <p:spPr>
          <a:xfrm>
            <a:off x="6972795" y="6324600"/>
            <a:ext cx="2133600" cy="457200"/>
          </a:xfrm>
        </p:spPr>
        <p:txBody>
          <a:bodyPr/>
          <a:lstStyle/>
          <a:p>
            <a:pPr>
              <a:defRPr/>
            </a:pPr>
            <a:endParaRPr lang="en-US" altLang="en-US" dirty="0" smtClean="0">
              <a:solidFill>
                <a:srgbClr val="000000"/>
              </a:solidFill>
            </a:endParaRPr>
          </a:p>
          <a:p>
            <a:pPr>
              <a:defRPr/>
            </a:pPr>
            <a:r>
              <a:rPr lang="en-US" altLang="en-US" dirty="0">
                <a:solidFill>
                  <a:srgbClr val="000000"/>
                </a:solidFill>
              </a:rPr>
              <a:t>2</a:t>
            </a:r>
          </a:p>
        </p:txBody>
      </p:sp>
    </p:spTree>
    <p:extLst>
      <p:ext uri="{BB962C8B-B14F-4D97-AF65-F5344CB8AC3E}">
        <p14:creationId xmlns:p14="http://schemas.microsoft.com/office/powerpoint/2010/main" val="3846189455"/>
      </p:ext>
    </p:extLst>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a:spLocks noGrp="1" noChangeArrowheads="1"/>
          </p:cNvSpPr>
          <p:nvPr>
            <p:ph type="title"/>
          </p:nvPr>
        </p:nvSpPr>
        <p:spPr>
          <a:xfrm>
            <a:off x="304800" y="0"/>
            <a:ext cx="8839200" cy="838200"/>
          </a:xfrm>
          <a:noFill/>
        </p:spPr>
        <p:txBody>
          <a:bodyPr/>
          <a:lstStyle/>
          <a:p>
            <a:pPr eaLnBrk="1" hangingPunct="1"/>
            <a:r>
              <a:rPr lang="en-US" dirty="0" smtClean="0"/>
              <a:t>Population Growth by Age Group</a:t>
            </a:r>
          </a:p>
        </p:txBody>
      </p:sp>
      <p:sp>
        <p:nvSpPr>
          <p:cNvPr id="25603" name="Rectangle 3"/>
          <p:cNvSpPr>
            <a:spLocks noGrp="1" noChangeArrowheads="1"/>
          </p:cNvSpPr>
          <p:nvPr>
            <p:ph type="body" sz="half" idx="2"/>
          </p:nvPr>
        </p:nvSpPr>
        <p:spPr>
          <a:xfrm>
            <a:off x="1752600" y="4953000"/>
            <a:ext cx="6477000" cy="2130425"/>
          </a:xfrm>
        </p:spPr>
        <p:txBody>
          <a:bodyPr/>
          <a:lstStyle/>
          <a:p>
            <a:pPr eaLnBrk="1" hangingPunct="1">
              <a:lnSpc>
                <a:spcPct val="80000"/>
              </a:lnSpc>
              <a:buFont typeface="Wingdings" pitchFamily="2" charset="2"/>
              <a:buNone/>
            </a:pPr>
            <a:r>
              <a:rPr lang="en-US" sz="1800" dirty="0" smtClean="0"/>
              <a:t> </a:t>
            </a:r>
          </a:p>
        </p:txBody>
      </p:sp>
      <p:sp>
        <p:nvSpPr>
          <p:cNvPr id="25604" name="Rectangle 6"/>
          <p:cNvSpPr>
            <a:spLocks noChangeArrowheads="1"/>
          </p:cNvSpPr>
          <p:nvPr/>
        </p:nvSpPr>
        <p:spPr bwMode="auto">
          <a:xfrm>
            <a:off x="1524000" y="4877625"/>
            <a:ext cx="6324600" cy="1143000"/>
          </a:xfrm>
          <a:prstGeom prst="rect">
            <a:avLst/>
          </a:prstGeom>
          <a:noFill/>
          <a:ln w="9525">
            <a:noFill/>
            <a:miter lim="800000"/>
            <a:headEnd/>
            <a:tailEnd/>
          </a:ln>
        </p:spPr>
        <p:txBody>
          <a:bodyPr/>
          <a:lstStyle/>
          <a:p>
            <a:pPr marL="342900" indent="-342900">
              <a:lnSpc>
                <a:spcPct val="80000"/>
              </a:lnSpc>
              <a:spcBef>
                <a:spcPct val="20000"/>
              </a:spcBef>
              <a:buClr>
                <a:schemeClr val="tx2"/>
              </a:buClr>
              <a:buSzPct val="70000"/>
              <a:buFont typeface="Wingdings" pitchFamily="2" charset="2"/>
              <a:buChar char="l"/>
            </a:pPr>
            <a:endParaRPr lang="en-US" sz="1500" dirty="0"/>
          </a:p>
        </p:txBody>
      </p:sp>
      <p:sp>
        <p:nvSpPr>
          <p:cNvPr id="9" name="Rectangle 9"/>
          <p:cNvSpPr>
            <a:spLocks noChangeArrowheads="1"/>
          </p:cNvSpPr>
          <p:nvPr/>
        </p:nvSpPr>
        <p:spPr bwMode="auto">
          <a:xfrm>
            <a:off x="838200" y="4322700"/>
            <a:ext cx="7848600" cy="1773300"/>
          </a:xfrm>
          <a:prstGeom prst="rect">
            <a:avLst/>
          </a:prstGeom>
          <a:noFill/>
          <a:ln w="9525">
            <a:noFill/>
            <a:miter lim="800000"/>
            <a:headEnd/>
            <a:tailEnd/>
          </a:ln>
        </p:spPr>
        <p:txBody>
          <a:bodyPr/>
          <a:lstStyle/>
          <a:p>
            <a:pPr marL="342900" indent="-342900">
              <a:lnSpc>
                <a:spcPct val="80000"/>
              </a:lnSpc>
              <a:spcBef>
                <a:spcPct val="30000"/>
              </a:spcBef>
              <a:spcAft>
                <a:spcPct val="30000"/>
              </a:spcAft>
              <a:buClr>
                <a:schemeClr val="tx2"/>
              </a:buClr>
              <a:buSzPct val="70000"/>
              <a:buFont typeface="Wingdings" pitchFamily="2" charset="2"/>
              <a:buChar char="l"/>
            </a:pPr>
            <a:r>
              <a:rPr lang="en-US" sz="1500" dirty="0"/>
              <a:t>Between </a:t>
            </a:r>
            <a:r>
              <a:rPr lang="en-US" sz="1500" dirty="0" smtClean="0"/>
              <a:t>2010 </a:t>
            </a:r>
            <a:r>
              <a:rPr lang="en-US" sz="1500" dirty="0"/>
              <a:t>and 2030, Florida’s population is forecast to grow by </a:t>
            </a:r>
            <a:r>
              <a:rPr lang="en-US" sz="1500" dirty="0" smtClean="0"/>
              <a:t>5.2 million persons.</a:t>
            </a:r>
            <a:endParaRPr lang="en-US" sz="1500" dirty="0"/>
          </a:p>
          <a:p>
            <a:pPr marL="342900" indent="-342900">
              <a:lnSpc>
                <a:spcPct val="80000"/>
              </a:lnSpc>
              <a:spcBef>
                <a:spcPct val="30000"/>
              </a:spcBef>
              <a:spcAft>
                <a:spcPct val="30000"/>
              </a:spcAft>
              <a:buClr>
                <a:schemeClr val="tx2"/>
              </a:buClr>
              <a:buSzPct val="70000"/>
              <a:buFont typeface="Wingdings" pitchFamily="2" charset="2"/>
              <a:buChar char="l"/>
            </a:pPr>
            <a:r>
              <a:rPr lang="en-US" sz="1500" dirty="0"/>
              <a:t>Florida’s older population (age 60 and older) will account for most of Florida’s population growth, representing </a:t>
            </a:r>
            <a:r>
              <a:rPr lang="en-US" sz="1500" dirty="0" smtClean="0"/>
              <a:t>57.8 </a:t>
            </a:r>
            <a:r>
              <a:rPr lang="en-US" sz="1500" dirty="0"/>
              <a:t>percent of the </a:t>
            </a:r>
            <a:r>
              <a:rPr lang="en-US" sz="1500" dirty="0" smtClean="0"/>
              <a:t>gains.</a:t>
            </a:r>
            <a:endParaRPr lang="en-US" sz="1500" dirty="0"/>
          </a:p>
          <a:p>
            <a:pPr marL="342900" indent="-342900">
              <a:lnSpc>
                <a:spcPct val="80000"/>
              </a:lnSpc>
              <a:spcBef>
                <a:spcPct val="30000"/>
              </a:spcBef>
              <a:spcAft>
                <a:spcPct val="30000"/>
              </a:spcAft>
              <a:buClr>
                <a:schemeClr val="tx2"/>
              </a:buClr>
              <a:buSzPct val="70000"/>
              <a:buFont typeface="Wingdings" pitchFamily="2" charset="2"/>
              <a:buChar char="l"/>
            </a:pPr>
            <a:r>
              <a:rPr lang="en-US" sz="1500" dirty="0"/>
              <a:t>Florida’s younger population (age 0-17) will account for </a:t>
            </a:r>
            <a:r>
              <a:rPr lang="en-US" sz="1500" dirty="0" smtClean="0"/>
              <a:t>13.3 percent </a:t>
            </a:r>
            <a:r>
              <a:rPr lang="en-US" sz="1500" dirty="0"/>
              <a:t>of the </a:t>
            </a:r>
            <a:r>
              <a:rPr lang="en-US" sz="1500" dirty="0" smtClean="0"/>
              <a:t>gains, while the young working age group (25-39) will account for 18.6 percent of the growth.</a:t>
            </a:r>
          </a:p>
          <a:p>
            <a:pPr marL="342900" indent="-342900">
              <a:lnSpc>
                <a:spcPct val="80000"/>
              </a:lnSpc>
              <a:spcBef>
                <a:spcPct val="30000"/>
              </a:spcBef>
              <a:spcAft>
                <a:spcPct val="30000"/>
              </a:spcAft>
              <a:buClr>
                <a:schemeClr val="tx2"/>
              </a:buClr>
              <a:buSzPct val="70000"/>
              <a:buFont typeface="Wingdings" pitchFamily="2" charset="2"/>
              <a:buChar char="l"/>
            </a:pPr>
            <a:r>
              <a:rPr lang="en-US" sz="1500" dirty="0"/>
              <a:t>In 2000, Florida’s working age population (ages 25-54) represented 41.5 percent of the total population. With the aging Baby Boom generation, this population now represents 38.8 percent of Florida’s total population and is expected to represent only 36.2 percent by 2030. </a:t>
            </a:r>
          </a:p>
          <a:p>
            <a:pPr marL="342900" indent="-342900">
              <a:lnSpc>
                <a:spcPct val="80000"/>
              </a:lnSpc>
              <a:spcBef>
                <a:spcPct val="30000"/>
              </a:spcBef>
              <a:spcAft>
                <a:spcPct val="30000"/>
              </a:spcAft>
              <a:buClr>
                <a:schemeClr val="tx2"/>
              </a:buClr>
              <a:buSzPct val="70000"/>
              <a:buFont typeface="Wingdings" pitchFamily="2" charset="2"/>
              <a:buChar char="l"/>
            </a:pPr>
            <a:endParaRPr lang="en-US" sz="1500" dirty="0"/>
          </a:p>
          <a:p>
            <a:pPr marL="342900" indent="-342900">
              <a:lnSpc>
                <a:spcPct val="80000"/>
              </a:lnSpc>
              <a:spcBef>
                <a:spcPct val="30000"/>
              </a:spcBef>
              <a:spcAft>
                <a:spcPct val="30000"/>
              </a:spcAft>
              <a:buClr>
                <a:schemeClr val="tx2"/>
              </a:buClr>
              <a:buSzPct val="70000"/>
              <a:buFont typeface="Wingdings" pitchFamily="2" charset="2"/>
              <a:buChar char="l"/>
            </a:pPr>
            <a:endParaRPr lang="en-US" sz="1500" dirty="0"/>
          </a:p>
        </p:txBody>
      </p:sp>
      <p:grpSp>
        <p:nvGrpSpPr>
          <p:cNvPr id="5" name="Group 4"/>
          <p:cNvGrpSpPr/>
          <p:nvPr/>
        </p:nvGrpSpPr>
        <p:grpSpPr>
          <a:xfrm>
            <a:off x="990600" y="990600"/>
            <a:ext cx="6858000" cy="3200400"/>
            <a:chOff x="923926" y="1231677"/>
            <a:chExt cx="7296150" cy="3626898"/>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926" y="1447801"/>
              <a:ext cx="7296150" cy="3410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981200" y="1293910"/>
              <a:ext cx="4050031" cy="348793"/>
            </a:xfrm>
            <a:prstGeom prst="rect">
              <a:avLst/>
            </a:prstGeom>
            <a:noFill/>
          </p:spPr>
          <p:txBody>
            <a:bodyPr wrap="square" rtlCol="0">
              <a:spAutoFit/>
            </a:bodyPr>
            <a:lstStyle/>
            <a:p>
              <a:r>
                <a:rPr lang="en-US" sz="1400" dirty="0" smtClean="0"/>
                <a:t>Growth between April 1, 2010 to April 1, 2030</a:t>
              </a:r>
              <a:endParaRPr lang="en-US" sz="1400" dirty="0"/>
            </a:p>
          </p:txBody>
        </p:sp>
        <p:sp>
          <p:nvSpPr>
            <p:cNvPr id="12" name="Right Brace 11"/>
            <p:cNvSpPr/>
            <p:nvPr/>
          </p:nvSpPr>
          <p:spPr>
            <a:xfrm rot="16200000">
              <a:off x="6515105" y="952498"/>
              <a:ext cx="533400" cy="1676403"/>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6436573" y="1231677"/>
              <a:ext cx="990600" cy="307777"/>
            </a:xfrm>
            <a:prstGeom prst="rect">
              <a:avLst/>
            </a:prstGeom>
            <a:noFill/>
          </p:spPr>
          <p:txBody>
            <a:bodyPr wrap="square" rtlCol="0">
              <a:spAutoFit/>
            </a:bodyPr>
            <a:lstStyle/>
            <a:p>
              <a:r>
                <a:rPr lang="en-US" sz="1400" dirty="0" smtClean="0"/>
                <a:t>57.8%</a:t>
              </a:r>
              <a:endParaRPr lang="en-US" sz="1400" dirty="0"/>
            </a:p>
          </p:txBody>
        </p:sp>
      </p:grpSp>
      <p:sp>
        <p:nvSpPr>
          <p:cNvPr id="14" name="Slide Number Placeholder 3"/>
          <p:cNvSpPr>
            <a:spLocks noGrp="1"/>
          </p:cNvSpPr>
          <p:nvPr>
            <p:ph type="sldNum" sz="quarter" idx="10"/>
          </p:nvPr>
        </p:nvSpPr>
        <p:spPr>
          <a:xfrm>
            <a:off x="6972795" y="6324600"/>
            <a:ext cx="2133600" cy="457200"/>
          </a:xfrm>
        </p:spPr>
        <p:txBody>
          <a:bodyPr/>
          <a:lstStyle/>
          <a:p>
            <a:pPr>
              <a:defRPr/>
            </a:pPr>
            <a:endParaRPr lang="en-US" altLang="en-US" dirty="0" smtClean="0">
              <a:solidFill>
                <a:srgbClr val="000000"/>
              </a:solidFill>
            </a:endParaRPr>
          </a:p>
          <a:p>
            <a:pPr>
              <a:defRPr/>
            </a:pPr>
            <a:r>
              <a:rPr lang="en-US" altLang="en-US" dirty="0" smtClean="0">
                <a:solidFill>
                  <a:srgbClr val="000000"/>
                </a:solidFill>
              </a:rPr>
              <a:t>29</a:t>
            </a:r>
            <a:endParaRPr lang="en-US" altLang="en-US" dirty="0">
              <a:solidFill>
                <a:srgbClr val="000000"/>
              </a:solidFill>
            </a:endParaRPr>
          </a:p>
        </p:txBody>
      </p:sp>
    </p:spTree>
    <p:extLst>
      <p:ext uri="{BB962C8B-B14F-4D97-AF65-F5344CB8AC3E}">
        <p14:creationId xmlns:p14="http://schemas.microsoft.com/office/powerpoint/2010/main" val="1885877549"/>
      </p:ext>
    </p:extLst>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304800"/>
            <a:ext cx="8915400" cy="823127"/>
          </a:xfrm>
        </p:spPr>
        <p:txBody>
          <a:bodyPr/>
          <a:lstStyle/>
          <a:p>
            <a:pPr eaLnBrk="1" hangingPunct="1"/>
            <a:r>
              <a:rPr lang="en-US" sz="3400" dirty="0" smtClean="0"/>
              <a:t>Florida Housing is Generally Improving</a:t>
            </a:r>
          </a:p>
        </p:txBody>
      </p:sp>
      <p:sp>
        <p:nvSpPr>
          <p:cNvPr id="10" name="TextBox 9"/>
          <p:cNvSpPr txBox="1"/>
          <p:nvPr/>
        </p:nvSpPr>
        <p:spPr>
          <a:xfrm>
            <a:off x="371475" y="4800600"/>
            <a:ext cx="8534400" cy="1708160"/>
          </a:xfrm>
          <a:prstGeom prst="rect">
            <a:avLst/>
          </a:prstGeom>
          <a:noFill/>
        </p:spPr>
        <p:txBody>
          <a:bodyPr wrap="square" rtlCol="0">
            <a:spAutoFit/>
          </a:bodyPr>
          <a:lstStyle/>
          <a:p>
            <a:r>
              <a:rPr lang="en-US" sz="1500" dirty="0"/>
              <a:t>Single-Family building permit activity, an indicator of new construction, is back in positive territory, showing strong growth in both the 2012 and 2013 calendar years (32.3% and 31.3%, respectively). Despite the strong percentage growth in both years, the level is still low by historic standards, and final data for the 2014 calendar year reveals significantly slowing (but still positive) activity—posting only 1.6% growth over the prior year. However, calendar year-to-date activity through July 2015 is running well above last year for the same period; single family data is higher (+13.02%) than last year’s data at the same point in time.</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284" y="1524000"/>
            <a:ext cx="7907832" cy="2952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a:spLocks noGrp="1"/>
          </p:cNvSpPr>
          <p:nvPr>
            <p:ph type="sldNum" sz="quarter" idx="10"/>
          </p:nvPr>
        </p:nvSpPr>
        <p:spPr>
          <a:xfrm>
            <a:off x="6972795" y="6324600"/>
            <a:ext cx="2133600" cy="457200"/>
          </a:xfrm>
        </p:spPr>
        <p:txBody>
          <a:bodyPr/>
          <a:lstStyle/>
          <a:p>
            <a:pPr>
              <a:defRPr/>
            </a:pPr>
            <a:endParaRPr lang="en-US" altLang="en-US" dirty="0" smtClean="0">
              <a:solidFill>
                <a:srgbClr val="000000"/>
              </a:solidFill>
            </a:endParaRPr>
          </a:p>
          <a:p>
            <a:pPr>
              <a:defRPr/>
            </a:pPr>
            <a:r>
              <a:rPr lang="en-US" altLang="en-US" dirty="0" smtClean="0">
                <a:solidFill>
                  <a:srgbClr val="000000"/>
                </a:solidFill>
              </a:rPr>
              <a:t>30</a:t>
            </a:r>
            <a:endParaRPr lang="en-US" altLang="en-US" dirty="0">
              <a:solidFill>
                <a:srgbClr val="000000"/>
              </a:solidFill>
            </a:endParaRPr>
          </a:p>
        </p:txBody>
      </p:sp>
    </p:spTree>
    <p:extLst>
      <p:ext uri="{BB962C8B-B14F-4D97-AF65-F5344CB8AC3E}">
        <p14:creationId xmlns:p14="http://schemas.microsoft.com/office/powerpoint/2010/main" val="4173964595"/>
      </p:ext>
    </p:extLst>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0762"/>
          </a:xfrm>
        </p:spPr>
        <p:txBody>
          <a:bodyPr/>
          <a:lstStyle/>
          <a:p>
            <a:pPr algn="ctr"/>
            <a:r>
              <a:rPr lang="en-US" sz="3800" dirty="0" smtClean="0"/>
              <a:t>Documentary Stamp Collections</a:t>
            </a:r>
            <a:br>
              <a:rPr lang="en-US" sz="3800" dirty="0" smtClean="0"/>
            </a:br>
            <a:r>
              <a:rPr lang="en-US" sz="1400" dirty="0" smtClean="0"/>
              <a:t>(Preliminary: Reflecting All Activity)</a:t>
            </a:r>
            <a:endParaRPr lang="en-US" sz="1400" dirty="0"/>
          </a:p>
        </p:txBody>
      </p:sp>
      <p:sp>
        <p:nvSpPr>
          <p:cNvPr id="3" name="TextBox 2"/>
          <p:cNvSpPr txBox="1"/>
          <p:nvPr/>
        </p:nvSpPr>
        <p:spPr>
          <a:xfrm>
            <a:off x="228600" y="6070599"/>
            <a:ext cx="8801098" cy="353943"/>
          </a:xfrm>
          <a:prstGeom prst="rect">
            <a:avLst/>
          </a:prstGeom>
          <a:noFill/>
        </p:spPr>
        <p:txBody>
          <a:bodyPr wrap="square" rtlCol="0">
            <a:spAutoFit/>
          </a:bodyPr>
          <a:lstStyle/>
          <a:p>
            <a:r>
              <a:rPr lang="en-US" sz="1700" dirty="0"/>
              <a:t>D</a:t>
            </a:r>
            <a:r>
              <a:rPr lang="en-US" sz="1700" dirty="0" smtClean="0"/>
              <a:t>ocumentary Stamp Tax collections saw 17.0% growth in FY 2014-15 over FY 2013-14.</a:t>
            </a:r>
            <a:endParaRPr lang="en-US" sz="17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1727" y="1261478"/>
            <a:ext cx="5820545" cy="475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a:spLocks noGrp="1"/>
          </p:cNvSpPr>
          <p:nvPr>
            <p:ph type="sldNum" sz="quarter" idx="10"/>
          </p:nvPr>
        </p:nvSpPr>
        <p:spPr>
          <a:xfrm>
            <a:off x="6972795" y="6324600"/>
            <a:ext cx="2133600" cy="457200"/>
          </a:xfrm>
        </p:spPr>
        <p:txBody>
          <a:bodyPr/>
          <a:lstStyle/>
          <a:p>
            <a:pPr>
              <a:defRPr/>
            </a:pPr>
            <a:endParaRPr lang="en-US" altLang="en-US" dirty="0" smtClean="0">
              <a:solidFill>
                <a:srgbClr val="000000"/>
              </a:solidFill>
            </a:endParaRPr>
          </a:p>
          <a:p>
            <a:pPr>
              <a:defRPr/>
            </a:pPr>
            <a:r>
              <a:rPr lang="en-US" altLang="en-US" dirty="0" smtClean="0">
                <a:solidFill>
                  <a:srgbClr val="000000"/>
                </a:solidFill>
              </a:rPr>
              <a:t>31</a:t>
            </a:r>
            <a:endParaRPr lang="en-US" altLang="en-US" dirty="0">
              <a:solidFill>
                <a:srgbClr val="000000"/>
              </a:solidFill>
            </a:endParaRPr>
          </a:p>
        </p:txBody>
      </p:sp>
    </p:spTree>
    <p:extLst>
      <p:ext uri="{BB962C8B-B14F-4D97-AF65-F5344CB8AC3E}">
        <p14:creationId xmlns:p14="http://schemas.microsoft.com/office/powerpoint/2010/main" val="2909136070"/>
      </p:ext>
    </p:extLst>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457200"/>
            <a:ext cx="5105400" cy="823127"/>
          </a:xfrm>
        </p:spPr>
        <p:txBody>
          <a:bodyPr/>
          <a:lstStyle/>
          <a:p>
            <a:pPr eaLnBrk="1" hangingPunct="1"/>
            <a:r>
              <a:rPr lang="en-US" sz="3600" dirty="0" smtClean="0"/>
              <a:t>Sales Mix Still Points to Subdued Pricing…</a:t>
            </a:r>
          </a:p>
        </p:txBody>
      </p:sp>
      <p:sp>
        <p:nvSpPr>
          <p:cNvPr id="10" name="TextBox 9"/>
          <p:cNvSpPr txBox="1"/>
          <p:nvPr/>
        </p:nvSpPr>
        <p:spPr>
          <a:xfrm>
            <a:off x="152400" y="4489609"/>
            <a:ext cx="8839200" cy="2215991"/>
          </a:xfrm>
          <a:prstGeom prst="rect">
            <a:avLst/>
          </a:prstGeom>
          <a:noFill/>
        </p:spPr>
        <p:txBody>
          <a:bodyPr wrap="square" rtlCol="0">
            <a:spAutoFit/>
          </a:bodyPr>
          <a:lstStyle/>
          <a:p>
            <a:pPr marL="171450" indent="-171450">
              <a:buFont typeface="Arial" panose="020B0604020202020204" pitchFamily="34" charset="0"/>
              <a:buChar char="•"/>
            </a:pPr>
            <a:r>
              <a:rPr lang="en-US" sz="1300" dirty="0" smtClean="0"/>
              <a:t>Financed </a:t>
            </a:r>
            <a:r>
              <a:rPr lang="en-US" sz="1300" dirty="0"/>
              <a:t>Sales ended May 2015 with a higher share than it had in May 2014 (44.3% versus 36.5%). The shares of REO &amp; Short Sales and Cash Sales have both drifted downwards over this period; however, the declines in Cash Sales were mostly in the early part of the year. Although it has remained fairly steady in recent months, the share of Cash Sales is back above REO &amp; Short Sales. </a:t>
            </a:r>
          </a:p>
          <a:p>
            <a:endParaRPr lang="en-US" sz="500" dirty="0" smtClean="0"/>
          </a:p>
          <a:p>
            <a:pPr marL="171450" indent="-171450">
              <a:buFont typeface="Arial" panose="020B0604020202020204" pitchFamily="34" charset="0"/>
              <a:buChar char="•"/>
            </a:pPr>
            <a:r>
              <a:rPr lang="en-US" sz="1300" dirty="0" smtClean="0"/>
              <a:t>Subdued </a:t>
            </a:r>
            <a:r>
              <a:rPr lang="en-US" sz="1300" dirty="0"/>
              <a:t>pricing leads to a new issue. According to </a:t>
            </a:r>
            <a:r>
              <a:rPr lang="en-US" sz="1300" dirty="0" err="1"/>
              <a:t>RealtyTrac</a:t>
            </a:r>
            <a:r>
              <a:rPr lang="en-US" sz="1300" dirty="0"/>
              <a:t>, </a:t>
            </a:r>
            <a:r>
              <a:rPr lang="en-US" sz="1300" dirty="0" smtClean="0"/>
              <a:t>“Among </a:t>
            </a:r>
            <a:r>
              <a:rPr lang="en-US" sz="1300" dirty="0"/>
              <a:t>metropolitan statistical areas with at least 50 completed single family home flips in the second quarter, those where flips accounted for the highest percentage of all home sales were Fernley, Nevada (11.4 percent), </a:t>
            </a:r>
            <a:r>
              <a:rPr lang="en-US" sz="1300" b="1" dirty="0">
                <a:solidFill>
                  <a:srgbClr val="FF9900"/>
                </a:solidFill>
              </a:rPr>
              <a:t>Miami, Florida (9.6 percent)</a:t>
            </a:r>
            <a:r>
              <a:rPr lang="en-US" sz="1300" b="1" dirty="0"/>
              <a:t>, </a:t>
            </a:r>
            <a:r>
              <a:rPr lang="en-US" sz="1300" b="1" dirty="0">
                <a:solidFill>
                  <a:srgbClr val="FF9900"/>
                </a:solidFill>
              </a:rPr>
              <a:t>Palm Coast, Florida (9.2 percent)</a:t>
            </a:r>
            <a:r>
              <a:rPr lang="en-US" sz="1300" dirty="0"/>
              <a:t>, Memphis, Tennessee (9.0 percent), </a:t>
            </a:r>
            <a:r>
              <a:rPr lang="en-US" sz="1300" b="1" dirty="0">
                <a:solidFill>
                  <a:srgbClr val="FF9900"/>
                </a:solidFill>
              </a:rPr>
              <a:t>Tampa, Florida (8.9 percent)</a:t>
            </a:r>
            <a:r>
              <a:rPr lang="en-US" sz="1300" dirty="0"/>
              <a:t>, </a:t>
            </a:r>
            <a:r>
              <a:rPr lang="en-US" sz="1300" b="1" dirty="0">
                <a:solidFill>
                  <a:srgbClr val="FF9900"/>
                </a:solidFill>
              </a:rPr>
              <a:t>Deltona, Florida (8.7 percent)</a:t>
            </a:r>
            <a:r>
              <a:rPr lang="en-US" sz="1300" dirty="0"/>
              <a:t>, and </a:t>
            </a:r>
            <a:r>
              <a:rPr lang="en-US" sz="1300" b="1" dirty="0">
                <a:solidFill>
                  <a:srgbClr val="FF9900"/>
                </a:solidFill>
              </a:rPr>
              <a:t>Sarasota, Florida (8.1 percent</a:t>
            </a:r>
            <a:r>
              <a:rPr lang="en-US" sz="1300" b="1" dirty="0" smtClean="0">
                <a:solidFill>
                  <a:srgbClr val="FF9900"/>
                </a:solidFill>
              </a:rPr>
              <a:t>)</a:t>
            </a:r>
            <a:r>
              <a:rPr lang="en-US" sz="1300" dirty="0" smtClean="0"/>
              <a:t>.” </a:t>
            </a:r>
            <a:r>
              <a:rPr lang="en-US" sz="1300" dirty="0"/>
              <a:t>The national average was 4.5 percent of all single family home sales in the second quarter of the calendar year; the peak was reached in 2006 at 8.0 percent. </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536" y="1766637"/>
            <a:ext cx="7358064" cy="227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19800" y="304800"/>
            <a:ext cx="21717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smtClean="0">
                <a:solidFill>
                  <a:schemeClr val="accent1"/>
                </a:solidFill>
              </a:rPr>
              <a:t>Distressed </a:t>
            </a:r>
          </a:p>
          <a:p>
            <a:pPr algn="ctr"/>
            <a:r>
              <a:rPr lang="en-US" sz="1600" b="1" dirty="0" smtClean="0">
                <a:solidFill>
                  <a:schemeClr val="accent1"/>
                </a:solidFill>
              </a:rPr>
              <a:t>Property Discount 43.0%</a:t>
            </a:r>
            <a:endParaRPr lang="en-US" sz="1600" b="1" dirty="0">
              <a:solidFill>
                <a:schemeClr val="accent1"/>
              </a:solidFill>
            </a:endParaRPr>
          </a:p>
        </p:txBody>
      </p:sp>
      <p:sp>
        <p:nvSpPr>
          <p:cNvPr id="3" name="Rectangle 2"/>
          <p:cNvSpPr/>
          <p:nvPr/>
        </p:nvSpPr>
        <p:spPr>
          <a:xfrm>
            <a:off x="3719510" y="3761601"/>
            <a:ext cx="1838325" cy="553998"/>
          </a:xfrm>
          <a:prstGeom prst="rect">
            <a:avLst/>
          </a:prstGeom>
        </p:spPr>
        <p:txBody>
          <a:bodyPr wrap="square">
            <a:spAutoFit/>
          </a:bodyPr>
          <a:lstStyle/>
          <a:p>
            <a:endParaRPr lang="en-US" dirty="0"/>
          </a:p>
          <a:p>
            <a:r>
              <a:rPr lang="en-US" sz="1000" dirty="0"/>
              <a:t>Data from LPS / Black Knight </a:t>
            </a:r>
          </a:p>
        </p:txBody>
      </p:sp>
      <p:sp>
        <p:nvSpPr>
          <p:cNvPr id="7" name="Slide Number Placeholder 3"/>
          <p:cNvSpPr>
            <a:spLocks noGrp="1"/>
          </p:cNvSpPr>
          <p:nvPr>
            <p:ph type="sldNum" sz="quarter" idx="10"/>
          </p:nvPr>
        </p:nvSpPr>
        <p:spPr>
          <a:xfrm>
            <a:off x="6972795" y="6324600"/>
            <a:ext cx="2133600" cy="457200"/>
          </a:xfrm>
        </p:spPr>
        <p:txBody>
          <a:bodyPr/>
          <a:lstStyle/>
          <a:p>
            <a:pPr>
              <a:defRPr/>
            </a:pPr>
            <a:endParaRPr lang="en-US" altLang="en-US" dirty="0" smtClean="0">
              <a:solidFill>
                <a:srgbClr val="000000"/>
              </a:solidFill>
            </a:endParaRPr>
          </a:p>
          <a:p>
            <a:pPr>
              <a:defRPr/>
            </a:pPr>
            <a:r>
              <a:rPr lang="en-US" altLang="en-US" dirty="0" smtClean="0">
                <a:solidFill>
                  <a:srgbClr val="000000"/>
                </a:solidFill>
              </a:rPr>
              <a:t>32</a:t>
            </a:r>
            <a:endParaRPr lang="en-US" altLang="en-US" dirty="0">
              <a:solidFill>
                <a:srgbClr val="000000"/>
              </a:solidFill>
            </a:endParaRPr>
          </a:p>
        </p:txBody>
      </p:sp>
    </p:spTree>
    <p:extLst>
      <p:ext uri="{BB962C8B-B14F-4D97-AF65-F5344CB8AC3E}">
        <p14:creationId xmlns:p14="http://schemas.microsoft.com/office/powerpoint/2010/main" val="2221106418"/>
      </p:ext>
    </p:extLst>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a:xfrm>
            <a:off x="0" y="122238"/>
            <a:ext cx="9144000" cy="868362"/>
          </a:xfrm>
        </p:spPr>
        <p:txBody>
          <a:bodyPr/>
          <a:lstStyle/>
          <a:p>
            <a:pPr algn="ctr" eaLnBrk="1" hangingPunct="1"/>
            <a:r>
              <a:rPr lang="en-US" sz="3600" dirty="0" smtClean="0"/>
              <a:t>Homeownership Rate Below Normal</a:t>
            </a:r>
          </a:p>
        </p:txBody>
      </p:sp>
      <p:sp>
        <p:nvSpPr>
          <p:cNvPr id="8" name="Text Box 11"/>
          <p:cNvSpPr txBox="1">
            <a:spLocks noChangeArrowheads="1"/>
          </p:cNvSpPr>
          <p:nvPr/>
        </p:nvSpPr>
        <p:spPr bwMode="auto">
          <a:xfrm>
            <a:off x="1104900" y="5646003"/>
            <a:ext cx="7162800" cy="830997"/>
          </a:xfrm>
          <a:prstGeom prst="rect">
            <a:avLst/>
          </a:prstGeom>
          <a:noFill/>
          <a:ln w="9525">
            <a:noFill/>
            <a:miter lim="800000"/>
            <a:headEnd/>
            <a:tailEnd/>
          </a:ln>
        </p:spPr>
        <p:txBody>
          <a:bodyPr wrap="square">
            <a:spAutoFit/>
          </a:bodyPr>
          <a:lstStyle/>
          <a:p>
            <a:r>
              <a:rPr lang="en-US" sz="1600" dirty="0" smtClean="0"/>
              <a:t>The </a:t>
            </a:r>
            <a:r>
              <a:rPr lang="en-US" sz="1600" dirty="0"/>
              <a:t>2014 percentage of 64.9 is the lowest since 1989, and it’s below the long-term average for Florida. Second quarter data for 2015 came in slightly lower at </a:t>
            </a:r>
            <a:r>
              <a:rPr lang="en-US" sz="1600" dirty="0" smtClean="0"/>
              <a:t>64.6%. </a:t>
            </a:r>
            <a:endParaRPr lang="en-US" sz="1500"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1219200"/>
            <a:ext cx="6896100" cy="4295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3"/>
          <p:cNvSpPr>
            <a:spLocks noGrp="1"/>
          </p:cNvSpPr>
          <p:nvPr>
            <p:ph type="sldNum" sz="quarter" idx="10"/>
          </p:nvPr>
        </p:nvSpPr>
        <p:spPr>
          <a:xfrm>
            <a:off x="6972795" y="6324600"/>
            <a:ext cx="2133600" cy="457200"/>
          </a:xfrm>
        </p:spPr>
        <p:txBody>
          <a:bodyPr/>
          <a:lstStyle/>
          <a:p>
            <a:pPr>
              <a:defRPr/>
            </a:pPr>
            <a:endParaRPr lang="en-US" altLang="en-US" dirty="0" smtClean="0">
              <a:solidFill>
                <a:srgbClr val="000000"/>
              </a:solidFill>
            </a:endParaRPr>
          </a:p>
          <a:p>
            <a:pPr>
              <a:defRPr/>
            </a:pPr>
            <a:r>
              <a:rPr lang="en-US" altLang="en-US" dirty="0" smtClean="0">
                <a:solidFill>
                  <a:srgbClr val="000000"/>
                </a:solidFill>
              </a:rPr>
              <a:t>33</a:t>
            </a:r>
            <a:endParaRPr lang="en-US" altLang="en-US" dirty="0">
              <a:solidFill>
                <a:srgbClr val="000000"/>
              </a:solidFill>
            </a:endParaRPr>
          </a:p>
        </p:txBody>
      </p:sp>
    </p:spTree>
    <p:extLst>
      <p:ext uri="{BB962C8B-B14F-4D97-AF65-F5344CB8AC3E}">
        <p14:creationId xmlns:p14="http://schemas.microsoft.com/office/powerpoint/2010/main" val="2114416475"/>
      </p:ext>
    </p:extLst>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8124" y="236679"/>
            <a:ext cx="3800475" cy="2492990"/>
          </a:xfrm>
          <a:prstGeom prst="rect">
            <a:avLst/>
          </a:prstGeom>
          <a:noFill/>
        </p:spPr>
        <p:txBody>
          <a:bodyPr wrap="square" rtlCol="0">
            <a:spAutoFit/>
          </a:bodyPr>
          <a:lstStyle/>
          <a:p>
            <a:pPr algn="ctr"/>
            <a:r>
              <a:rPr lang="en-US" sz="2600" b="1" dirty="0">
                <a:solidFill>
                  <a:schemeClr val="tx2"/>
                </a:solidFill>
                <a:latin typeface="+mj-lt"/>
                <a:ea typeface="+mj-ea"/>
                <a:cs typeface="+mj-cs"/>
              </a:rPr>
              <a:t>Residential Rental Vacancies Tightening Strongly in 2015 Calendar Year-to-Date; Price Pressure Starting to Appear</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7722" y="236679"/>
            <a:ext cx="4333854" cy="3248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562558" y="2441599"/>
            <a:ext cx="1827744" cy="276999"/>
          </a:xfrm>
          <a:prstGeom prst="rect">
            <a:avLst/>
          </a:prstGeom>
        </p:spPr>
        <p:txBody>
          <a:bodyPr wrap="none">
            <a:spAutoFit/>
          </a:bodyPr>
          <a:lstStyle/>
          <a:p>
            <a:r>
              <a:rPr lang="en-US" sz="1200" b="1" dirty="0"/>
              <a:t>Florida 2015, Q2 --- 7.8</a:t>
            </a: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95600"/>
            <a:ext cx="3962400" cy="376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9129" y="3292450"/>
            <a:ext cx="4162447"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a:off x="47624" y="4572000"/>
            <a:ext cx="380999" cy="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7624" y="5105400"/>
            <a:ext cx="380999" cy="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7624" y="5962650"/>
            <a:ext cx="380999" cy="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6972795" y="6324600"/>
            <a:ext cx="2133600" cy="457200"/>
          </a:xfrm>
        </p:spPr>
        <p:txBody>
          <a:bodyPr/>
          <a:lstStyle/>
          <a:p>
            <a:pPr>
              <a:defRPr/>
            </a:pPr>
            <a:endParaRPr lang="en-US" altLang="en-US" dirty="0" smtClean="0">
              <a:solidFill>
                <a:srgbClr val="000000"/>
              </a:solidFill>
            </a:endParaRPr>
          </a:p>
          <a:p>
            <a:pPr>
              <a:defRPr/>
            </a:pPr>
            <a:r>
              <a:rPr lang="en-US" altLang="en-US" dirty="0" smtClean="0">
                <a:solidFill>
                  <a:srgbClr val="000000"/>
                </a:solidFill>
              </a:rPr>
              <a:t>34</a:t>
            </a:r>
            <a:endParaRPr lang="en-US" altLang="en-US" dirty="0">
              <a:solidFill>
                <a:srgbClr val="000000"/>
              </a:solidFill>
            </a:endParaRPr>
          </a:p>
        </p:txBody>
      </p:sp>
      <p:sp>
        <p:nvSpPr>
          <p:cNvPr id="2" name="TextBox 1"/>
          <p:cNvSpPr txBox="1"/>
          <p:nvPr/>
        </p:nvSpPr>
        <p:spPr>
          <a:xfrm>
            <a:off x="6096000" y="3192422"/>
            <a:ext cx="1447800" cy="200055"/>
          </a:xfrm>
          <a:prstGeom prst="rect">
            <a:avLst/>
          </a:prstGeom>
          <a:noFill/>
        </p:spPr>
        <p:txBody>
          <a:bodyPr wrap="square" rtlCol="0">
            <a:spAutoFit/>
          </a:bodyPr>
          <a:lstStyle/>
          <a:p>
            <a:r>
              <a:rPr lang="en-US" sz="700" dirty="0" smtClean="0"/>
              <a:t>Florida=Red; US=Blue</a:t>
            </a:r>
            <a:endParaRPr lang="en-US" sz="700" dirty="0"/>
          </a:p>
        </p:txBody>
      </p:sp>
    </p:spTree>
    <p:extLst>
      <p:ext uri="{BB962C8B-B14F-4D97-AF65-F5344CB8AC3E}">
        <p14:creationId xmlns:p14="http://schemas.microsoft.com/office/powerpoint/2010/main" val="87074058"/>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792162"/>
          </a:xfrm>
        </p:spPr>
        <p:txBody>
          <a:bodyPr/>
          <a:lstStyle/>
          <a:p>
            <a:r>
              <a:rPr lang="en-US" dirty="0" smtClean="0"/>
              <a:t>Low Gas Prices Are a Windfall</a:t>
            </a:r>
            <a:endParaRPr lang="en-US" dirty="0"/>
          </a:p>
        </p:txBody>
      </p:sp>
      <p:sp>
        <p:nvSpPr>
          <p:cNvPr id="3" name="Content Placeholder 2"/>
          <p:cNvSpPr>
            <a:spLocks noGrp="1"/>
          </p:cNvSpPr>
          <p:nvPr>
            <p:ph idx="1"/>
          </p:nvPr>
        </p:nvSpPr>
        <p:spPr>
          <a:xfrm>
            <a:off x="4267200" y="1409700"/>
            <a:ext cx="4572000" cy="5372100"/>
          </a:xfrm>
        </p:spPr>
        <p:txBody>
          <a:bodyPr/>
          <a:lstStyle/>
          <a:p>
            <a:r>
              <a:rPr lang="en-US" sz="1600" dirty="0" smtClean="0"/>
              <a:t>OPEC’s past inaction </a:t>
            </a:r>
            <a:r>
              <a:rPr lang="en-US" sz="1600" dirty="0"/>
              <a:t>has allowed gas prices to remain low, even though </a:t>
            </a:r>
            <a:r>
              <a:rPr lang="en-US" sz="1600" dirty="0" smtClean="0"/>
              <a:t>it has recently signaled that it may re-engage. </a:t>
            </a:r>
          </a:p>
          <a:p>
            <a:pPr marL="0" indent="0">
              <a:buNone/>
            </a:pPr>
            <a:endParaRPr lang="en-US" sz="1200" dirty="0" smtClean="0"/>
          </a:p>
          <a:p>
            <a:r>
              <a:rPr lang="en-US" sz="1600" dirty="0" smtClean="0"/>
              <a:t>Consumers </a:t>
            </a:r>
            <a:r>
              <a:rPr lang="en-US" sz="1600" dirty="0"/>
              <a:t>have treated the lower gas prices as a one-time windfall or dividend, boosting consumer spending. Prices were expected to stabilize by mid-2015. </a:t>
            </a:r>
            <a:endParaRPr lang="en-US" sz="1600" dirty="0" smtClean="0"/>
          </a:p>
          <a:p>
            <a:pPr marL="0" indent="0">
              <a:buNone/>
            </a:pPr>
            <a:endParaRPr lang="en-US" sz="1200" dirty="0"/>
          </a:p>
          <a:p>
            <a:r>
              <a:rPr lang="en-US" sz="1600" dirty="0"/>
              <a:t>Earlier in the year, IHS (Global Insight) estimated that the savings would be roughly $750 per household over the next four quarters. For Florida, this means approximately $5.86 billion in additional </a:t>
            </a:r>
            <a:r>
              <a:rPr lang="en-US" sz="1600" dirty="0" smtClean="0"/>
              <a:t>spending. If </a:t>
            </a:r>
            <a:r>
              <a:rPr lang="en-US" sz="1600" dirty="0"/>
              <a:t>100 percent of it was spent on taxable sales, it would generate over $350 million in additional sales tax revenue; at least some of this has been factored into the current forecast. </a:t>
            </a:r>
            <a:endParaRPr lang="en-US" sz="18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010412"/>
            <a:ext cx="3689604" cy="5847588"/>
          </a:xfrm>
          <a:prstGeom prst="rect">
            <a:avLst/>
          </a:prstGeom>
        </p:spPr>
      </p:pic>
      <p:sp>
        <p:nvSpPr>
          <p:cNvPr id="6" name="Slide Number Placeholder 3"/>
          <p:cNvSpPr>
            <a:spLocks noGrp="1"/>
          </p:cNvSpPr>
          <p:nvPr>
            <p:ph type="sldNum" sz="quarter" idx="10"/>
          </p:nvPr>
        </p:nvSpPr>
        <p:spPr>
          <a:xfrm>
            <a:off x="6972795" y="6324600"/>
            <a:ext cx="2133600" cy="457200"/>
          </a:xfrm>
        </p:spPr>
        <p:txBody>
          <a:bodyPr/>
          <a:lstStyle/>
          <a:p>
            <a:pPr>
              <a:defRPr/>
            </a:pPr>
            <a:endParaRPr lang="en-US" altLang="en-US" dirty="0" smtClean="0">
              <a:solidFill>
                <a:srgbClr val="000000"/>
              </a:solidFill>
            </a:endParaRPr>
          </a:p>
          <a:p>
            <a:pPr>
              <a:defRPr/>
            </a:pPr>
            <a:r>
              <a:rPr lang="en-US" altLang="en-US" dirty="0">
                <a:solidFill>
                  <a:srgbClr val="000000"/>
                </a:solidFill>
              </a:rPr>
              <a:t>3</a:t>
            </a:r>
          </a:p>
        </p:txBody>
      </p:sp>
    </p:spTree>
    <p:extLst>
      <p:ext uri="{BB962C8B-B14F-4D97-AF65-F5344CB8AC3E}">
        <p14:creationId xmlns:p14="http://schemas.microsoft.com/office/powerpoint/2010/main" val="568253236"/>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2238"/>
            <a:ext cx="7543800" cy="792162"/>
          </a:xfrm>
        </p:spPr>
        <p:txBody>
          <a:bodyPr/>
          <a:lstStyle/>
          <a:p>
            <a:r>
              <a:rPr lang="en-US" dirty="0" smtClean="0"/>
              <a:t>Downside Risks…</a:t>
            </a:r>
            <a:endParaRPr lang="en-US" dirty="0"/>
          </a:p>
        </p:txBody>
      </p:sp>
      <p:sp>
        <p:nvSpPr>
          <p:cNvPr id="3" name="Content Placeholder 2"/>
          <p:cNvSpPr>
            <a:spLocks noGrp="1"/>
          </p:cNvSpPr>
          <p:nvPr>
            <p:ph idx="1"/>
          </p:nvPr>
        </p:nvSpPr>
        <p:spPr>
          <a:xfrm>
            <a:off x="685800" y="1066800"/>
            <a:ext cx="8153400" cy="2514600"/>
          </a:xfrm>
        </p:spPr>
        <p:txBody>
          <a:bodyPr/>
          <a:lstStyle/>
          <a:p>
            <a:pPr marL="0" indent="0">
              <a:buNone/>
            </a:pPr>
            <a:r>
              <a:rPr lang="en-US" sz="1800" b="1" i="1" dirty="0" smtClean="0"/>
              <a:t>International and Financial Market Developments</a:t>
            </a:r>
            <a:endParaRPr lang="en-US" sz="1800" i="1" dirty="0"/>
          </a:p>
          <a:p>
            <a:r>
              <a:rPr lang="en-US" sz="1500" dirty="0" smtClean="0"/>
              <a:t>Recent </a:t>
            </a:r>
            <a:r>
              <a:rPr lang="en-US" sz="1500" dirty="0"/>
              <a:t>signs of instability and weakness in the Chinese economy have led to significant financial market concerns and even lower oil price expectations. The risk of a global recession has increased amidst the financial turmoil</a:t>
            </a:r>
            <a:r>
              <a:rPr lang="en-US" sz="1500" dirty="0" smtClean="0"/>
              <a:t>.</a:t>
            </a:r>
          </a:p>
          <a:p>
            <a:endParaRPr lang="en-US" sz="1500" dirty="0" smtClean="0"/>
          </a:p>
          <a:p>
            <a:r>
              <a:rPr lang="en-US" sz="1500" dirty="0" smtClean="0"/>
              <a:t>According </a:t>
            </a:r>
            <a:r>
              <a:rPr lang="en-US" sz="1500" dirty="0"/>
              <a:t>to New York Federal Reserve President William Dudley, if the recent financial market volatility becomes prolonged, it could influence the U.S. economy through the wealth effect—meaning that stock market losses could lead Americans to cut back their spending. This effect would be further exacerbated by a global slowdown. </a:t>
            </a:r>
            <a:endParaRPr lang="en-US" sz="1500" dirty="0" smtClean="0"/>
          </a:p>
          <a:p>
            <a:endParaRPr lang="en-US" sz="1500" dirty="0" smtClean="0"/>
          </a:p>
          <a:p>
            <a:r>
              <a:rPr lang="en-US" sz="1500" dirty="0" smtClean="0"/>
              <a:t>The </a:t>
            </a:r>
            <a:r>
              <a:rPr lang="en-US" sz="1500" dirty="0"/>
              <a:t>current expansionary period in the United States is now over six </a:t>
            </a:r>
            <a:r>
              <a:rPr lang="en-US" sz="1500" dirty="0" smtClean="0"/>
              <a:t>years old</a:t>
            </a:r>
            <a:r>
              <a:rPr lang="en-US" sz="1500" dirty="0"/>
              <a:t>. The Dow Jones Industrial Average </a:t>
            </a:r>
            <a:r>
              <a:rPr lang="en-US" sz="1500" dirty="0" smtClean="0"/>
              <a:t>more </a:t>
            </a:r>
            <a:r>
              <a:rPr lang="en-US" sz="1500" dirty="0"/>
              <a:t>than doubled in value from June 2009 to June 2015, </a:t>
            </a:r>
            <a:r>
              <a:rPr lang="en-US" sz="1500" dirty="0" smtClean="0"/>
              <a:t>leading to questions </a:t>
            </a:r>
            <a:r>
              <a:rPr lang="en-US" sz="1500" dirty="0"/>
              <a:t>of sustainability and the likelihood of a market </a:t>
            </a:r>
            <a:r>
              <a:rPr lang="en-US" sz="1500" dirty="0" smtClean="0"/>
              <a:t>correction (at least a 10% downward shift in a stock market index over a short period of time). </a:t>
            </a:r>
            <a:r>
              <a:rPr lang="en-US" sz="1500" dirty="0"/>
              <a:t>Many market pundits were highlighting areas of apparent overvaluation well before the China-induced correction began in late August</a:t>
            </a:r>
            <a:r>
              <a:rPr lang="en-US" sz="1500" dirty="0" smtClean="0"/>
              <a:t>.</a:t>
            </a:r>
            <a:endParaRPr lang="en-US" sz="1500" dirty="0"/>
          </a:p>
          <a:p>
            <a:endParaRPr lang="en-US" sz="1500" dirty="0" smtClean="0"/>
          </a:p>
          <a:p>
            <a:r>
              <a:rPr lang="en-US" sz="1500" dirty="0" smtClean="0"/>
              <a:t>At </a:t>
            </a:r>
            <a:r>
              <a:rPr lang="en-US" sz="1500" dirty="0"/>
              <a:t>the very least, it has caused the Federal Open Market Committee (FOMC) to question the expected move to raise interest rates in September 2015. The International Monetary Fund </a:t>
            </a:r>
            <a:r>
              <a:rPr lang="en-US" sz="1500" dirty="0" smtClean="0"/>
              <a:t>and the World Bank have both </a:t>
            </a:r>
            <a:r>
              <a:rPr lang="en-US" sz="1500" dirty="0"/>
              <a:t>warned central banks to refrain from raising interest rates since risks to global growth are mounting. At a minimum, a delay would have spillover effects to the adopted economic forecast for Florida. </a:t>
            </a:r>
            <a:endParaRPr lang="en-US" sz="1500" dirty="0" smtClean="0"/>
          </a:p>
        </p:txBody>
      </p:sp>
      <p:sp>
        <p:nvSpPr>
          <p:cNvPr id="4" name="Slide Number Placeholder 3"/>
          <p:cNvSpPr>
            <a:spLocks noGrp="1"/>
          </p:cNvSpPr>
          <p:nvPr>
            <p:ph type="sldNum" sz="quarter" idx="10"/>
          </p:nvPr>
        </p:nvSpPr>
        <p:spPr>
          <a:xfrm>
            <a:off x="6972795" y="6324600"/>
            <a:ext cx="2133600" cy="457200"/>
          </a:xfrm>
        </p:spPr>
        <p:txBody>
          <a:bodyPr/>
          <a:lstStyle/>
          <a:p>
            <a:pPr>
              <a:defRPr/>
            </a:pPr>
            <a:endParaRPr lang="en-US" altLang="en-US" dirty="0" smtClean="0">
              <a:solidFill>
                <a:srgbClr val="000000"/>
              </a:solidFill>
            </a:endParaRPr>
          </a:p>
          <a:p>
            <a:pPr>
              <a:defRPr/>
            </a:pPr>
            <a:r>
              <a:rPr lang="en-US" altLang="en-US" dirty="0">
                <a:solidFill>
                  <a:srgbClr val="000000"/>
                </a:solidFill>
              </a:rPr>
              <a:t>4</a:t>
            </a:r>
          </a:p>
        </p:txBody>
      </p:sp>
    </p:spTree>
    <p:extLst>
      <p:ext uri="{BB962C8B-B14F-4D97-AF65-F5344CB8AC3E}">
        <p14:creationId xmlns:p14="http://schemas.microsoft.com/office/powerpoint/2010/main" val="3119467578"/>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438"/>
            <a:ext cx="7620000" cy="792162"/>
          </a:xfrm>
        </p:spPr>
        <p:txBody>
          <a:bodyPr/>
          <a:lstStyle/>
          <a:p>
            <a:r>
              <a:rPr lang="en-US" dirty="0" smtClean="0"/>
              <a:t>Debt Analysis</a:t>
            </a:r>
            <a:endParaRPr lang="en-US" dirty="0"/>
          </a:p>
        </p:txBody>
      </p:sp>
      <p:sp>
        <p:nvSpPr>
          <p:cNvPr id="3" name="Content Placeholder 2"/>
          <p:cNvSpPr>
            <a:spLocks noGrp="1"/>
          </p:cNvSpPr>
          <p:nvPr>
            <p:ph idx="1"/>
          </p:nvPr>
        </p:nvSpPr>
        <p:spPr>
          <a:xfrm>
            <a:off x="457200" y="1143000"/>
            <a:ext cx="8305800" cy="1905000"/>
          </a:xfrm>
        </p:spPr>
        <p:txBody>
          <a:bodyPr/>
          <a:lstStyle/>
          <a:p>
            <a:r>
              <a:rPr lang="en-US" sz="1800" dirty="0" smtClean="0"/>
              <a:t>In a Moody’s</a:t>
            </a:r>
            <a:r>
              <a:rPr lang="en-US" sz="1800" dirty="0"/>
              <a:t> </a:t>
            </a:r>
            <a:r>
              <a:rPr lang="en-US" sz="1800" dirty="0" smtClean="0"/>
              <a:t>rating analysis of the state released August 20, 2015, they highlighted the state’s strong fiscal practices saying: “</a:t>
            </a:r>
            <a:r>
              <a:rPr lang="en-US" sz="1800" dirty="0"/>
              <a:t>Florida has a history of strong financial management, </a:t>
            </a:r>
            <a:r>
              <a:rPr lang="en-US" sz="1800" dirty="0" smtClean="0"/>
              <a:t>evidence[d] </a:t>
            </a:r>
            <a:r>
              <a:rPr lang="en-US" sz="1800" dirty="0"/>
              <a:t>by frequent revenue forecasts and timely </a:t>
            </a:r>
            <a:r>
              <a:rPr lang="en-US" sz="1800" dirty="0" smtClean="0"/>
              <a:t>financial reporting</a:t>
            </a:r>
            <a:r>
              <a:rPr lang="en-US" sz="1800" dirty="0"/>
              <a:t>, including an annual debt affordability analysis. In addition the state benefits from </a:t>
            </a:r>
            <a:r>
              <a:rPr lang="en-US" sz="1800" dirty="0" smtClean="0"/>
              <a:t>constitutional protections </a:t>
            </a:r>
            <a:r>
              <a:rPr lang="en-US" sz="1800" dirty="0"/>
              <a:t>like the mandate to fund the budget stabilization fund, which allows for a budgetary cushion in </a:t>
            </a:r>
            <a:r>
              <a:rPr lang="en-US" sz="1800" dirty="0" smtClean="0"/>
              <a:t>the event </a:t>
            </a:r>
            <a:r>
              <a:rPr lang="en-US" sz="1800" dirty="0"/>
              <a:t>of revenue </a:t>
            </a:r>
            <a:r>
              <a:rPr lang="en-US" sz="1800" dirty="0" smtClean="0"/>
              <a:t>volatility.”</a:t>
            </a:r>
          </a:p>
          <a:p>
            <a:endParaRPr lang="en-US" sz="1200" dirty="0" smtClean="0"/>
          </a:p>
          <a:p>
            <a:pPr lvl="1"/>
            <a:r>
              <a:rPr lang="en-US" sz="1500" dirty="0" smtClean="0"/>
              <a:t>Highest </a:t>
            </a:r>
            <a:r>
              <a:rPr lang="en-US" sz="1500" dirty="0"/>
              <a:t>Level Credit Ratings:  Fitch “AAA” with stable outlook </a:t>
            </a:r>
            <a:r>
              <a:rPr lang="en-US" sz="1500" dirty="0" smtClean="0"/>
              <a:t>(unchanged); </a:t>
            </a:r>
            <a:r>
              <a:rPr lang="en-US" sz="1500" dirty="0"/>
              <a:t>Moody’s “Aa1” with stable outlook (unchanged); Standard and Poor’s “AAA” with stable outlook (unchanged</a:t>
            </a:r>
            <a:r>
              <a:rPr lang="en-US" sz="1500" dirty="0" smtClean="0"/>
              <a:t>).</a:t>
            </a:r>
          </a:p>
          <a:p>
            <a:pPr marL="349250" lvl="1" indent="0">
              <a:buNone/>
            </a:pPr>
            <a:endParaRPr lang="en-US" sz="800" dirty="0"/>
          </a:p>
          <a:p>
            <a:pPr lvl="1"/>
            <a:r>
              <a:rPr lang="en-US" sz="1500" dirty="0" smtClean="0"/>
              <a:t>Total state debt outstanding at June 30, 2014, was $24.2 billion, approximately $400 million less than the prior fiscal year. Of this, net tax-supported debt totaled $20.0 billion for programs supported by state tax revenues or tax-like revenues. </a:t>
            </a:r>
            <a:r>
              <a:rPr lang="en-CA" sz="1500" dirty="0" smtClean="0"/>
              <a:t>Total state direct debt outstanding at June 30, 2015, will increase due to the execution of the Department of Transportation’s I-4 Ultimate public-private partnership agreement.</a:t>
            </a:r>
            <a:endParaRPr lang="en-US" sz="1500" dirty="0" smtClean="0"/>
          </a:p>
          <a:p>
            <a:pPr lvl="1"/>
            <a:endParaRPr lang="en-US" sz="800" dirty="0" smtClean="0"/>
          </a:p>
          <a:p>
            <a:pPr lvl="1"/>
            <a:r>
              <a:rPr lang="en-US" sz="1500" dirty="0" smtClean="0"/>
              <a:t>During the Outlook period, debt service payments are expected to be approximately $2.1 billion in Fiscal Year 2016-17, $2.3 billion in Fiscal Year 2017-18, and $2.1 billion in Fiscal Year 2018-19 with the increase associated with mandatory payments for DOT contracts. </a:t>
            </a:r>
          </a:p>
          <a:p>
            <a:pPr>
              <a:buNone/>
            </a:pPr>
            <a:endParaRPr lang="en-US" sz="3200" dirty="0" smtClean="0"/>
          </a:p>
          <a:p>
            <a:pPr>
              <a:buNone/>
            </a:pPr>
            <a:endParaRPr lang="en-US" dirty="0"/>
          </a:p>
        </p:txBody>
      </p:sp>
      <p:sp>
        <p:nvSpPr>
          <p:cNvPr id="5325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altLang="en-US" dirty="0" smtClean="0"/>
          </a:p>
          <a:p>
            <a:pPr>
              <a:defRPr/>
            </a:pPr>
            <a:fld id="{4D3E4C4F-2CC2-4E73-9376-FECE1B5A54E8}" type="slidenum">
              <a:rPr lang="en-US" altLang="en-US" smtClean="0"/>
              <a:pPr>
                <a:defRPr/>
              </a:pPr>
              <a:t>5</a:t>
            </a:fld>
            <a:endParaRPr lang="en-US" altLang="en-US" dirty="0"/>
          </a:p>
        </p:txBody>
      </p:sp>
    </p:spTree>
    <p:extLst>
      <p:ext uri="{BB962C8B-B14F-4D97-AF65-F5344CB8AC3E}">
        <p14:creationId xmlns:p14="http://schemas.microsoft.com/office/powerpoint/2010/main" val="904783244"/>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30162"/>
            <a:ext cx="9144000" cy="868362"/>
          </a:xfrm>
        </p:spPr>
        <p:txBody>
          <a:bodyPr/>
          <a:lstStyle/>
          <a:p>
            <a:pPr algn="ctr" eaLnBrk="1" hangingPunct="1"/>
            <a:r>
              <a:rPr lang="en-US" dirty="0" smtClean="0"/>
              <a:t>General Revenue Forecast</a:t>
            </a:r>
          </a:p>
        </p:txBody>
      </p:sp>
      <p:sp>
        <p:nvSpPr>
          <p:cNvPr id="2" name="TextBox 1"/>
          <p:cNvSpPr txBox="1"/>
          <p:nvPr/>
        </p:nvSpPr>
        <p:spPr>
          <a:xfrm>
            <a:off x="6026658" y="4261931"/>
            <a:ext cx="2507742" cy="1708160"/>
          </a:xfrm>
          <a:prstGeom prst="rect">
            <a:avLst/>
          </a:prstGeom>
          <a:noFill/>
        </p:spPr>
        <p:txBody>
          <a:bodyPr wrap="square" rtlCol="0">
            <a:spAutoFit/>
          </a:bodyPr>
          <a:lstStyle/>
          <a:p>
            <a:r>
              <a:rPr lang="en-US" sz="1500" i="1" dirty="0" smtClean="0"/>
              <a:t>In FY 2014-15, General Revenue collections surpassed the prior peak in 2005-06 for the first time since then. Steady growth is expected to continue throughout the forecast.</a:t>
            </a:r>
            <a:endParaRPr lang="en-US" sz="1500" i="1" dirty="0"/>
          </a:p>
        </p:txBody>
      </p:sp>
      <p:sp>
        <p:nvSpPr>
          <p:cNvPr id="12" name="TextBox 11"/>
          <p:cNvSpPr txBox="1"/>
          <p:nvPr/>
        </p:nvSpPr>
        <p:spPr>
          <a:xfrm>
            <a:off x="609600" y="1519469"/>
            <a:ext cx="2667000" cy="1615827"/>
          </a:xfrm>
          <a:prstGeom prst="rect">
            <a:avLst/>
          </a:prstGeom>
          <a:noFill/>
        </p:spPr>
        <p:txBody>
          <a:bodyPr wrap="square" rtlCol="0">
            <a:spAutoFit/>
          </a:bodyPr>
          <a:lstStyle/>
          <a:p>
            <a:r>
              <a:rPr lang="en-US" sz="1200" i="1" dirty="0" smtClean="0"/>
              <a:t>The growth rates for FY 2012-13 and FY 2013-14 are slightly distorted by the receipt of the $200.1 million deposit from the National Mortgage Settlement Agreement. After adjusting for this deposit, the underlying growth rates are 6.3% and 4.7%, respectively</a:t>
            </a:r>
            <a:r>
              <a:rPr lang="en-US" sz="1400" i="1" dirty="0" smtClean="0"/>
              <a:t>. </a:t>
            </a:r>
            <a:endParaRPr lang="en-US" sz="1400" i="1" dirty="0"/>
          </a:p>
        </p:txBody>
      </p:sp>
      <p:sp>
        <p:nvSpPr>
          <p:cNvPr id="5" name="TextBox 4"/>
          <p:cNvSpPr txBox="1"/>
          <p:nvPr/>
        </p:nvSpPr>
        <p:spPr>
          <a:xfrm>
            <a:off x="5867400" y="2662535"/>
            <a:ext cx="2536825" cy="461665"/>
          </a:xfrm>
          <a:prstGeom prst="rect">
            <a:avLst/>
          </a:prstGeom>
          <a:noFill/>
        </p:spPr>
        <p:txBody>
          <a:bodyPr wrap="square" rtlCol="0">
            <a:spAutoFit/>
          </a:bodyPr>
          <a:lstStyle/>
          <a:p>
            <a:pPr algn="ctr"/>
            <a:r>
              <a:rPr lang="en-US" sz="1200" i="1" dirty="0" smtClean="0">
                <a:solidFill>
                  <a:srgbClr val="000000"/>
                </a:solidFill>
              </a:rPr>
              <a:t>LR Growth: </a:t>
            </a:r>
          </a:p>
          <a:p>
            <a:pPr algn="ctr"/>
            <a:r>
              <a:rPr lang="en-US" sz="1200" i="1" dirty="0" smtClean="0">
                <a:solidFill>
                  <a:srgbClr val="000000"/>
                </a:solidFill>
              </a:rPr>
              <a:t>Averages 6%</a:t>
            </a:r>
            <a:endParaRPr lang="en-US" sz="1200" i="1" dirty="0">
              <a:solidFill>
                <a:srgbClr val="0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991" y="838200"/>
            <a:ext cx="5358384" cy="270662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3740955"/>
            <a:ext cx="4969764" cy="2980944"/>
          </a:xfrm>
          <a:prstGeom prst="rect">
            <a:avLst/>
          </a:prstGeom>
        </p:spPr>
      </p:pic>
      <p:sp>
        <p:nvSpPr>
          <p:cNvPr id="8" name="Slide Number Placeholder 3"/>
          <p:cNvSpPr>
            <a:spLocks noGrp="1"/>
          </p:cNvSpPr>
          <p:nvPr>
            <p:ph type="sldNum" sz="quarter" idx="10"/>
          </p:nvPr>
        </p:nvSpPr>
        <p:spPr>
          <a:xfrm>
            <a:off x="6972795" y="6324600"/>
            <a:ext cx="2133600" cy="457200"/>
          </a:xfrm>
        </p:spPr>
        <p:txBody>
          <a:bodyPr/>
          <a:lstStyle/>
          <a:p>
            <a:pPr>
              <a:defRPr/>
            </a:pPr>
            <a:endParaRPr lang="en-US" altLang="en-US" dirty="0" smtClean="0">
              <a:solidFill>
                <a:srgbClr val="000000"/>
              </a:solidFill>
            </a:endParaRPr>
          </a:p>
          <a:p>
            <a:pPr>
              <a:defRPr/>
            </a:pPr>
            <a:r>
              <a:rPr lang="en-US" altLang="en-US" dirty="0">
                <a:solidFill>
                  <a:srgbClr val="000000"/>
                </a:solidFill>
              </a:rPr>
              <a:t>6</a:t>
            </a:r>
          </a:p>
        </p:txBody>
      </p:sp>
    </p:spTree>
    <p:extLst>
      <p:ext uri="{BB962C8B-B14F-4D97-AF65-F5344CB8AC3E}">
        <p14:creationId xmlns:p14="http://schemas.microsoft.com/office/powerpoint/2010/main" val="2968546892"/>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305800" cy="944562"/>
          </a:xfrm>
        </p:spPr>
        <p:txBody>
          <a:bodyPr/>
          <a:lstStyle/>
          <a:p>
            <a:r>
              <a:rPr lang="en-US" dirty="0" smtClean="0"/>
              <a:t>GR Unallocated &amp; Other Reserves</a:t>
            </a:r>
            <a:endParaRPr lang="en-US" dirty="0"/>
          </a:p>
        </p:txBody>
      </p:sp>
      <p:sp>
        <p:nvSpPr>
          <p:cNvPr id="5" name="Rectangle 4"/>
          <p:cNvSpPr/>
          <p:nvPr/>
        </p:nvSpPr>
        <p:spPr>
          <a:xfrm>
            <a:off x="381000" y="4800600"/>
            <a:ext cx="8458200" cy="1815882"/>
          </a:xfrm>
          <a:prstGeom prst="rect">
            <a:avLst/>
          </a:prstGeom>
        </p:spPr>
        <p:txBody>
          <a:bodyPr wrap="square">
            <a:spAutoFit/>
          </a:bodyPr>
          <a:lstStyle/>
          <a:p>
            <a:r>
              <a:rPr lang="en-US" sz="1600" dirty="0" smtClean="0"/>
              <a:t>The planned General Revenue reserve balance has since increased by $482.6 million, as a consequence of higher than expected 2014-15 revenue collections and the new revenue forecast for 2015-16. The balance is now projected to be </a:t>
            </a:r>
            <a:r>
              <a:rPr lang="en-US" sz="1600" b="1" u="sng" dirty="0" smtClean="0"/>
              <a:t>$1,709.1 </a:t>
            </a:r>
            <a:r>
              <a:rPr lang="en-US" sz="1600" dirty="0" smtClean="0"/>
              <a:t>million for the fiscal year. Combined with the $1,353.7 million expected in the Budget Stabilization Fund and approximately $590.2 million that is available in the Lawton Chiles Endowment Fund, the total across all sources that are traditionally mentioned as reserves is $3,653.0 million or 12.9% of estimated General Revenue collections for FY 2015-16.</a:t>
            </a:r>
          </a:p>
        </p:txBody>
      </p:sp>
      <p:sp>
        <p:nvSpPr>
          <p:cNvPr id="3" name="Slide Number Placeholder 2"/>
          <p:cNvSpPr>
            <a:spLocks noGrp="1"/>
          </p:cNvSpPr>
          <p:nvPr>
            <p:ph type="sldNum" sz="quarter" idx="10"/>
          </p:nvPr>
        </p:nvSpPr>
        <p:spPr/>
        <p:txBody>
          <a:bodyPr/>
          <a:lstStyle/>
          <a:p>
            <a:pPr>
              <a:defRPr/>
            </a:pPr>
            <a:endParaRPr lang="en-US" altLang="en-US" dirty="0" smtClean="0"/>
          </a:p>
          <a:p>
            <a:pPr>
              <a:defRPr/>
            </a:pPr>
            <a:fld id="{4D3E4C4F-2CC2-4E73-9376-FECE1B5A54E8}" type="slidenum">
              <a:rPr lang="en-US" altLang="en-US" smtClean="0"/>
              <a:pPr>
                <a:defRPr/>
              </a:pPr>
              <a:t>7</a:t>
            </a:fld>
            <a:endParaRPr lang="en-US"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3" y="1112837"/>
            <a:ext cx="7913687" cy="353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00200" y="2219236"/>
            <a:ext cx="3200400" cy="600164"/>
          </a:xfrm>
          <a:prstGeom prst="rect">
            <a:avLst/>
          </a:prstGeom>
          <a:solidFill>
            <a:schemeClr val="bg1"/>
          </a:solidFill>
        </p:spPr>
        <p:txBody>
          <a:bodyPr wrap="square" rtlCol="0">
            <a:spAutoFit/>
          </a:bodyPr>
          <a:lstStyle/>
          <a:p>
            <a:r>
              <a:rPr lang="en-US" sz="1100" dirty="0" smtClean="0"/>
              <a:t>Since FY 1984-85, the average planned reserve amount was $567.2 million.  This level has been exceeded  in each of the last five years.</a:t>
            </a:r>
            <a:endParaRPr lang="en-US" sz="1100" dirty="0"/>
          </a:p>
        </p:txBody>
      </p:sp>
    </p:spTree>
    <p:extLst>
      <p:ext uri="{BB962C8B-B14F-4D97-AF65-F5344CB8AC3E}">
        <p14:creationId xmlns:p14="http://schemas.microsoft.com/office/powerpoint/2010/main" val="3847390298"/>
      </p:ext>
    </p:extLst>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2238"/>
            <a:ext cx="8534400" cy="1096962"/>
          </a:xfrm>
        </p:spPr>
        <p:txBody>
          <a:bodyPr/>
          <a:lstStyle/>
          <a:p>
            <a:r>
              <a:rPr lang="en-US" dirty="0" smtClean="0"/>
              <a:t>GR Outlook Balance for FY 2015-16</a:t>
            </a:r>
            <a:endParaRPr lang="en-US" dirty="0"/>
          </a:p>
        </p:txBody>
      </p:sp>
      <p:sp>
        <p:nvSpPr>
          <p:cNvPr id="4" name="TextBox 3"/>
          <p:cNvSpPr txBox="1"/>
          <p:nvPr/>
        </p:nvSpPr>
        <p:spPr>
          <a:xfrm>
            <a:off x="981075" y="5638800"/>
            <a:ext cx="7467600" cy="707886"/>
          </a:xfrm>
          <a:prstGeom prst="rect">
            <a:avLst/>
          </a:prstGeom>
          <a:noFill/>
        </p:spPr>
        <p:txBody>
          <a:bodyPr wrap="square" rtlCol="0">
            <a:spAutoFit/>
          </a:bodyPr>
          <a:lstStyle/>
          <a:p>
            <a:r>
              <a:rPr lang="en-US" dirty="0" smtClean="0"/>
              <a:t>A projected remaining balance of $1.7 billion in nonrecurring dollars is assumed to be available for use in FY 2016-17.</a:t>
            </a:r>
            <a:endParaRPr lang="en-US" dirty="0"/>
          </a:p>
        </p:txBody>
      </p:sp>
      <p:sp>
        <p:nvSpPr>
          <p:cNvPr id="3" name="Slide Number Placeholder 2"/>
          <p:cNvSpPr>
            <a:spLocks noGrp="1"/>
          </p:cNvSpPr>
          <p:nvPr>
            <p:ph type="sldNum" sz="quarter" idx="10"/>
          </p:nvPr>
        </p:nvSpPr>
        <p:spPr/>
        <p:txBody>
          <a:bodyPr/>
          <a:lstStyle/>
          <a:p>
            <a:pPr>
              <a:defRPr/>
            </a:pPr>
            <a:endParaRPr lang="en-US" altLang="en-US" dirty="0" smtClean="0"/>
          </a:p>
          <a:p>
            <a:pPr>
              <a:defRPr/>
            </a:pPr>
            <a:fld id="{4D3E4C4F-2CC2-4E73-9376-FECE1B5A54E8}" type="slidenum">
              <a:rPr lang="en-US" altLang="en-US" smtClean="0"/>
              <a:pPr>
                <a:defRPr/>
              </a:pPr>
              <a:t>8</a:t>
            </a:fld>
            <a:endParaRPr lang="en-US" altLang="en-US" dirty="0"/>
          </a:p>
        </p:txBody>
      </p:sp>
      <p:pic>
        <p:nvPicPr>
          <p:cNvPr id="71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602" y="1514475"/>
            <a:ext cx="8344546" cy="375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2266531"/>
      </p:ext>
    </p:extLst>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Network design template">
  <a:themeElements>
    <a:clrScheme name="Network design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design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design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design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design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design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design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design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design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design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design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179565</TotalTime>
  <Words>4088</Words>
  <Application>Microsoft Office PowerPoint</Application>
  <PresentationFormat>On-screen Show (4:3)</PresentationFormat>
  <Paragraphs>259</Paragraphs>
  <Slides>35</Slides>
  <Notes>17</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Network design template</vt:lpstr>
      <vt:lpstr>Florida: Long-Range Financial Outlook</vt:lpstr>
      <vt:lpstr>Economy Recovering</vt:lpstr>
      <vt:lpstr>Upside Risks…</vt:lpstr>
      <vt:lpstr>Low Gas Prices Are a Windfall</vt:lpstr>
      <vt:lpstr>Downside Risks…</vt:lpstr>
      <vt:lpstr>Debt Analysis</vt:lpstr>
      <vt:lpstr>General Revenue Forecast</vt:lpstr>
      <vt:lpstr>GR Unallocated &amp; Other Reserves</vt:lpstr>
      <vt:lpstr>GR Outlook Balance for FY 2015-16</vt:lpstr>
      <vt:lpstr>Budget Drivers</vt:lpstr>
      <vt:lpstr>GR Drivers by Policy Area - $4.8 Billion Total</vt:lpstr>
      <vt:lpstr>Three-Year Outlook Period – Recurring Needs...$3.5 Billion Total</vt:lpstr>
      <vt:lpstr>Recurring GR Drivers by Policy Area</vt:lpstr>
      <vt:lpstr>Medicaid is the Largest Driver</vt:lpstr>
      <vt:lpstr>Revenue Adjustments</vt:lpstr>
      <vt:lpstr>Putting It Together for the First Year</vt:lpstr>
      <vt:lpstr>The Bottom Line...</vt:lpstr>
      <vt:lpstr>Outlook Projections Over Time</vt:lpstr>
      <vt:lpstr>Risk</vt:lpstr>
      <vt:lpstr>PowerPoint Presentation</vt:lpstr>
      <vt:lpstr>Black Swans...</vt:lpstr>
      <vt:lpstr>PowerPoint Presentation</vt:lpstr>
      <vt:lpstr>Economy Had Continued Growth in 2014</vt:lpstr>
      <vt:lpstr>FL Personal Income Growth Strengthened in 2014</vt:lpstr>
      <vt:lpstr>PowerPoint Presentation</vt:lpstr>
      <vt:lpstr>Florida’s Job Market</vt:lpstr>
      <vt:lpstr>Wage Gap Increased in 2014</vt:lpstr>
      <vt:lpstr>Population Growth Recovering</vt:lpstr>
      <vt:lpstr>Florida’s Population Growth</vt:lpstr>
      <vt:lpstr>Population Growth by Age Group</vt:lpstr>
      <vt:lpstr>Florida Housing is Generally Improving</vt:lpstr>
      <vt:lpstr>Documentary Stamp Collections (Preliminary: Reflecting All Activity)</vt:lpstr>
      <vt:lpstr>Sales Mix Still Points to Subdued Pricing…</vt:lpstr>
      <vt:lpstr>Homeownership Rate Below Normal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Pam</dc:creator>
  <cp:lastModifiedBy>Rosa Dorsey</cp:lastModifiedBy>
  <cp:revision>5593</cp:revision>
  <cp:lastPrinted>2015-09-11T14:11:31Z</cp:lastPrinted>
  <dcterms:created xsi:type="dcterms:W3CDTF">2007-02-03T17:06:41Z</dcterms:created>
  <dcterms:modified xsi:type="dcterms:W3CDTF">2015-09-15T15:53:36Z</dcterms:modified>
</cp:coreProperties>
</file>